
<file path=[Content_Types].xml><?xml version="1.0" encoding="utf-8"?>
<Types xmlns="http://schemas.openxmlformats.org/package/2006/content-types">
  <Override PartName="/_rels/.rels" ContentType="application/vnd.openxmlformats-package.relationships+xml"/>
  <Override PartName="/ppt/notesSlides/_rels/notesSlide2.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notesSlides/notesSlide2.xml" ContentType="application/vnd.openxmlformats-officedocument.presentationml.notesSlide+xml"/>
  <Override PartName="/ppt/_rels/presentation.xml.rels" ContentType="application/vnd.openxmlformats-package.relationships+xml"/>
  <Override PartName="/ppt/media/image1.jpeg" ContentType="image/jpeg"/>
  <Override PartName="/ppt/media/image2.jpeg" ContentType="image/jpeg"/>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_rels/slideLayout16.xml.rels" ContentType="application/vnd.openxmlformats-package.relationships+xml"/>
  <Override PartName="/ppt/slideLayouts/_rels/slideLayout11.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5.xml.rels" ContentType="application/vnd.openxmlformats-package.relationships+xml"/>
  <Override PartName="/ppt/slideLayouts/_rels/slideLayout9.xml.rels" ContentType="application/vnd.openxmlformats-package.relationships+xml"/>
  <Override PartName="/ppt/slideLayouts/_rels/slideLayout21.xml.rels" ContentType="application/vnd.openxmlformats-package.relationships+xml"/>
  <Override PartName="/ppt/slideLayouts/_rels/slideLayout4.xml.rels" ContentType="application/vnd.openxmlformats-package.relationships+xml"/>
  <Override PartName="/ppt/slideLayouts/_rels/slideLayout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s/slide2.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_rels/slide3.xml.rels" ContentType="application/vnd.openxmlformats-package.relationships+xml"/>
  <Override PartName="/ppt/slides/_rels/slide13.xml.rels" ContentType="application/vnd.openxmlformats-package.relationships+xml"/>
  <Override PartName="/ppt/slides/_rels/slide2.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16.xml.rels" ContentType="application/vnd.openxmlformats-package.relationships+xml"/>
  <Override PartName="/ppt/slides/_rels/slide5.xml.rels" ContentType="application/vnd.openxmlformats-package.relationships+xml"/>
  <Override PartName="/ppt/slides/_rels/slide15.xml.rels" ContentType="application/vnd.openxmlformats-package.relationships+xml"/>
  <Override PartName="/ppt/slides/_rels/slide4.xml.rels" ContentType="application/vnd.openxmlformats-package.relationships+xml"/>
  <Override PartName="/ppt/slides/_rels/slide14.xml.rels" ContentType="application/vnd.openxmlformats-package.relationships+xml"/>
  <Override PartName="/ppt/slides/slide13.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PlaceHolder 1"/>
          <p:cNvSpPr>
            <a:spLocks noGrp="1"/>
          </p:cNvSpPr>
          <p:nvPr>
            <p:ph type="body"/>
          </p:nvPr>
        </p:nvSpPr>
        <p:spPr>
          <a:xfrm>
            <a:off x="756000" y="5078520"/>
            <a:ext cx="6047640" cy="4811040"/>
          </a:xfrm>
          <a:prstGeom prst="rect">
            <a:avLst/>
          </a:prstGeom>
        </p:spPr>
        <p:txBody>
          <a:bodyPr bIns="0" lIns="0" rIns="0" tIns="0" wrap="none"/>
          <a:p>
            <a:r>
              <a:rPr lang="pt-BR"/>
              <a:t>Clique para editar o formato de notas</a:t>
            </a:r>
            <a:endParaRPr/>
          </a:p>
        </p:txBody>
      </p:sp>
      <p:sp>
        <p:nvSpPr>
          <p:cNvPr id="75" name="PlaceHolder 2"/>
          <p:cNvSpPr>
            <a:spLocks noGrp="1"/>
          </p:cNvSpPr>
          <p:nvPr>
            <p:ph type="hdr"/>
          </p:nvPr>
        </p:nvSpPr>
        <p:spPr>
          <a:xfrm>
            <a:off x="0" y="0"/>
            <a:ext cx="3280680" cy="534240"/>
          </a:xfrm>
          <a:prstGeom prst="rect">
            <a:avLst/>
          </a:prstGeom>
        </p:spPr>
        <p:txBody>
          <a:bodyPr bIns="0" lIns="0" rIns="0" tIns="0" wrap="none"/>
          <a:p>
            <a:r>
              <a:rPr lang="pt-BR"/>
              <a:t>&lt;cabeçalho&gt;</a:t>
            </a:r>
            <a:endParaRPr/>
          </a:p>
        </p:txBody>
      </p:sp>
      <p:sp>
        <p:nvSpPr>
          <p:cNvPr id="76" name="PlaceHolder 3"/>
          <p:cNvSpPr>
            <a:spLocks noGrp="1"/>
          </p:cNvSpPr>
          <p:nvPr>
            <p:ph type="dt"/>
          </p:nvPr>
        </p:nvSpPr>
        <p:spPr>
          <a:xfrm>
            <a:off x="4278960" y="0"/>
            <a:ext cx="3280680" cy="534240"/>
          </a:xfrm>
          <a:prstGeom prst="rect">
            <a:avLst/>
          </a:prstGeom>
        </p:spPr>
        <p:txBody>
          <a:bodyPr bIns="0" lIns="0" rIns="0" tIns="0" wrap="none"/>
          <a:p>
            <a:pPr algn="r"/>
            <a:r>
              <a:rPr lang="pt-BR"/>
              <a:t>&lt;data/hora&gt;</a:t>
            </a:r>
            <a:endParaRPr/>
          </a:p>
        </p:txBody>
      </p:sp>
      <p:sp>
        <p:nvSpPr>
          <p:cNvPr id="77" name="PlaceHolder 4"/>
          <p:cNvSpPr>
            <a:spLocks noGrp="1"/>
          </p:cNvSpPr>
          <p:nvPr>
            <p:ph type="ftr"/>
          </p:nvPr>
        </p:nvSpPr>
        <p:spPr>
          <a:xfrm>
            <a:off x="0" y="10157400"/>
            <a:ext cx="3280680" cy="534240"/>
          </a:xfrm>
          <a:prstGeom prst="rect">
            <a:avLst/>
          </a:prstGeom>
        </p:spPr>
        <p:txBody>
          <a:bodyPr anchor="b" bIns="0" lIns="0" rIns="0" tIns="0" wrap="none"/>
          <a:p>
            <a:r>
              <a:rPr lang="pt-BR"/>
              <a:t>&lt;rodapé&gt;</a:t>
            </a:r>
            <a:endParaRPr/>
          </a:p>
        </p:txBody>
      </p:sp>
      <p:sp>
        <p:nvSpPr>
          <p:cNvPr id="78" name="PlaceHolder 5"/>
          <p:cNvSpPr>
            <a:spLocks noGrp="1"/>
          </p:cNvSpPr>
          <p:nvPr>
            <p:ph type="sldNum"/>
          </p:nvPr>
        </p:nvSpPr>
        <p:spPr>
          <a:xfrm>
            <a:off x="4278960" y="10157400"/>
            <a:ext cx="3280680" cy="534240"/>
          </a:xfrm>
          <a:prstGeom prst="rect">
            <a:avLst/>
          </a:prstGeom>
        </p:spPr>
        <p:txBody>
          <a:bodyPr anchor="b" bIns="0" lIns="0" rIns="0" tIns="0" wrap="none"/>
          <a:p>
            <a:pPr algn="r"/>
            <a:fld id="{9BD4835D-0A50-45B1-A358-B09F44D463C6}" type="slidenum">
              <a:rPr lang="pt-BR"/>
              <a:t>&lt;número&gt;</a:t>
            </a:fld>
            <a:endParaRPr/>
          </a:p>
        </p:txBody>
      </p:sp>
    </p:spTree>
  </p:cSld>
  <p:clrMap accent1="accent1" accent2="accent2" accent3="accent3" accent4="accent4" accent5="accent5" accent6="accent6" bg1="lt1" bg2="lt2" folHlink="folHlink" hlink="hlink" tx1="dk1" tx2="dk2"/>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0" name="PlaceHolder 1"/>
          <p:cNvSpPr>
            <a:spLocks noGrp="1"/>
          </p:cNvSpPr>
          <p:nvPr>
            <p:ph type="body"/>
          </p:nvPr>
        </p:nvSpPr>
        <p:spPr>
          <a:xfrm>
            <a:off x="685800" y="4343400"/>
            <a:ext cx="5486040" cy="4114440"/>
          </a:xfrm>
          <a:prstGeom prst="rect">
            <a:avLst/>
          </a:prstGeom>
        </p:spPr>
        <p:txBody>
          <a:bodyPr/>
          <a:p>
            <a:r>
              <a:rPr lang="pt-BR"/>
              <a:t>This will hopefully afford you the opportunity to really absorb the results and to get any necessary clarifications, so that you’ll be able to respond to most queries, if not all, about the census results we’ll be releasing shortly.</a:t>
            </a:r>
            <a:endParaRPr/>
          </a:p>
          <a:p>
            <a:endParaRPr/>
          </a:p>
          <a:p>
            <a:r>
              <a:rPr lang="pt-BR"/>
              <a:t>We have quite a bit to cover in the time we’ve been allotted.  We’ll have a ten minute coffee/bathroom break at around 9:30, and try to finish up by 11</a:t>
            </a:r>
            <a:endParaRPr/>
          </a:p>
          <a:p>
            <a:endParaRPr/>
          </a:p>
        </p:txBody>
      </p:sp>
      <p:sp>
        <p:nvSpPr>
          <p:cNvPr id="111" name="TextShape 2"/>
          <p:cNvSpPr txBox="1"/>
          <p:nvPr/>
        </p:nvSpPr>
        <p:spPr>
          <a:xfrm>
            <a:off x="3884760" y="8685360"/>
            <a:ext cx="2971440" cy="456840"/>
          </a:xfrm>
          <a:prstGeom prst="rect">
            <a:avLst/>
          </a:prstGeom>
        </p:spPr>
        <p:txBody>
          <a:bodyPr anchor="b"/>
          <a:p>
            <a:pPr algn="r">
              <a:lnSpc>
                <a:spcPct val="100000"/>
              </a:lnSpc>
            </a:pPr>
            <a:fld id="{568BB1DA-579D-47CD-B384-336E4869ACAE}" type="slidenum">
              <a:rPr lang="pt-BR" sz="1200">
                <a:solidFill>
                  <a:srgbClr val="ffffff"/>
                </a:solidFill>
                <a:latin typeface="+mn-lt"/>
                <a:ea typeface="+mn-ea"/>
              </a:rPr>
              <a:t>&lt;número&gt;</a:t>
            </a:fld>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2" name="PlaceHolder 1"/>
          <p:cNvSpPr>
            <a:spLocks noGrp="1"/>
          </p:cNvSpPr>
          <p:nvPr>
            <p:ph type="body"/>
          </p:nvPr>
        </p:nvSpPr>
        <p:spPr>
          <a:xfrm>
            <a:off x="685800" y="4343400"/>
            <a:ext cx="5486040" cy="4114440"/>
          </a:xfrm>
          <a:prstGeom prst="rect">
            <a:avLst/>
          </a:prstGeom>
        </p:spPr>
        <p:txBody>
          <a:bodyPr/>
          <a:p>
            <a:endParaRPr/>
          </a:p>
        </p:txBody>
      </p:sp>
      <p:sp>
        <p:nvSpPr>
          <p:cNvPr id="113" name="TextShape 2"/>
          <p:cNvSpPr txBox="1"/>
          <p:nvPr/>
        </p:nvSpPr>
        <p:spPr>
          <a:xfrm>
            <a:off x="3884760" y="8685360"/>
            <a:ext cx="2971440" cy="456840"/>
          </a:xfrm>
          <a:prstGeom prst="rect">
            <a:avLst/>
          </a:prstGeom>
        </p:spPr>
        <p:txBody>
          <a:bodyPr anchor="b"/>
          <a:p>
            <a:pPr algn="r">
              <a:lnSpc>
                <a:spcPct val="100000"/>
              </a:lnSpc>
            </a:pPr>
            <a:fld id="{A7EFBED7-D762-445F-81E3-B9A5F91577B2}" type="slidenum">
              <a:rPr lang="pt-BR" sz="1200">
                <a:solidFill>
                  <a:srgbClr val="ffffff"/>
                </a:solidFill>
                <a:latin typeface="+mn-lt"/>
                <a:ea typeface="+mn-ea"/>
              </a:rPr>
              <a:t>&lt;número&gt;</a:t>
            </a:fld>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27" name="PlaceHolder 2"/>
          <p:cNvSpPr>
            <a:spLocks noGrp="1"/>
          </p:cNvSpPr>
          <p:nvPr>
            <p:ph type="body"/>
          </p:nvPr>
        </p:nvSpPr>
        <p:spPr>
          <a:xfrm>
            <a:off x="457200" y="1600200"/>
            <a:ext cx="8229240" cy="2158200"/>
          </a:xfrm>
          <a:prstGeom prst="rect">
            <a:avLst/>
          </a:prstGeom>
        </p:spPr>
        <p:txBody>
          <a:bodyPr bIns="0" lIns="0" rIns="0" tIns="0" wrap="none"/>
          <a:p>
            <a:endParaRPr/>
          </a:p>
        </p:txBody>
      </p:sp>
      <p:sp>
        <p:nvSpPr>
          <p:cNvPr id="28" name="PlaceHolder 3"/>
          <p:cNvSpPr>
            <a:spLocks noGrp="1"/>
          </p:cNvSpPr>
          <p:nvPr>
            <p:ph type="body"/>
          </p:nvPr>
        </p:nvSpPr>
        <p:spPr>
          <a:xfrm>
            <a:off x="457200" y="3963600"/>
            <a:ext cx="8229240" cy="215820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0"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31"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32" name="PlaceHolder 4"/>
          <p:cNvSpPr>
            <a:spLocks noGrp="1"/>
          </p:cNvSpPr>
          <p:nvPr>
            <p:ph type="body"/>
          </p:nvPr>
        </p:nvSpPr>
        <p:spPr>
          <a:xfrm>
            <a:off x="4673520" y="3963600"/>
            <a:ext cx="4015440" cy="2158200"/>
          </a:xfrm>
          <a:prstGeom prst="rect">
            <a:avLst/>
          </a:prstGeom>
        </p:spPr>
        <p:txBody>
          <a:bodyPr bIns="0" lIns="0" rIns="0" tIns="0" wrap="none"/>
          <a:p>
            <a:endParaRPr/>
          </a:p>
        </p:txBody>
      </p:sp>
      <p:sp>
        <p:nvSpPr>
          <p:cNvPr id="33" name="PlaceHolder 5"/>
          <p:cNvSpPr>
            <a:spLocks noGrp="1"/>
          </p:cNvSpPr>
          <p:nvPr>
            <p:ph type="body"/>
          </p:nvPr>
        </p:nvSpPr>
        <p:spPr>
          <a:xfrm>
            <a:off x="457200" y="3963600"/>
            <a:ext cx="4015440" cy="215820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5"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36" name="PlaceHolder 3"/>
          <p:cNvSpPr>
            <a:spLocks noGrp="1"/>
          </p:cNvSpPr>
          <p:nvPr>
            <p:ph type="body"/>
          </p:nvPr>
        </p:nvSpPr>
        <p:spPr>
          <a:xfrm>
            <a:off x="4673520" y="1600200"/>
            <a:ext cx="4015440" cy="215820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3" name="PlaceHolder 2"/>
          <p:cNvSpPr>
            <a:spLocks noGrp="1"/>
          </p:cNvSpPr>
          <p:nvPr>
            <p:ph type="subTitle"/>
          </p:nvPr>
        </p:nvSpPr>
        <p:spPr>
          <a:xfrm>
            <a:off x="457200" y="1600200"/>
            <a:ext cx="8229240" cy="452592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5" name="PlaceHolder 2"/>
          <p:cNvSpPr>
            <a:spLocks noGrp="1"/>
          </p:cNvSpPr>
          <p:nvPr>
            <p:ph type="body"/>
          </p:nvPr>
        </p:nvSpPr>
        <p:spPr>
          <a:xfrm>
            <a:off x="457200" y="1600200"/>
            <a:ext cx="8229240" cy="452556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7"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48" name="PlaceHolder 3"/>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457200" y="274680"/>
            <a:ext cx="8229240" cy="585108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52"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53" name="PlaceHolder 3"/>
          <p:cNvSpPr>
            <a:spLocks noGrp="1"/>
          </p:cNvSpPr>
          <p:nvPr>
            <p:ph type="body"/>
          </p:nvPr>
        </p:nvSpPr>
        <p:spPr>
          <a:xfrm>
            <a:off x="457200" y="3963600"/>
            <a:ext cx="4015440" cy="2158200"/>
          </a:xfrm>
          <a:prstGeom prst="rect">
            <a:avLst/>
          </a:prstGeom>
        </p:spPr>
        <p:txBody>
          <a:bodyPr bIns="0" lIns="0" rIns="0" tIns="0" wrap="none"/>
          <a:p>
            <a:endParaRPr/>
          </a:p>
        </p:txBody>
      </p:sp>
      <p:sp>
        <p:nvSpPr>
          <p:cNvPr id="54" name="PlaceHolder 4"/>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 name="PlaceHolder 2"/>
          <p:cNvSpPr>
            <a:spLocks noGrp="1"/>
          </p:cNvSpPr>
          <p:nvPr>
            <p:ph type="subTitle"/>
          </p:nvPr>
        </p:nvSpPr>
        <p:spPr>
          <a:xfrm>
            <a:off x="457200" y="1600200"/>
            <a:ext cx="8229240" cy="452592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56"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57"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58" name="PlaceHolder 4"/>
          <p:cNvSpPr>
            <a:spLocks noGrp="1"/>
          </p:cNvSpPr>
          <p:nvPr>
            <p:ph type="body"/>
          </p:nvPr>
        </p:nvSpPr>
        <p:spPr>
          <a:xfrm>
            <a:off x="4673520" y="3963600"/>
            <a:ext cx="4015440" cy="215820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0"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61"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62" name="PlaceHolder 4"/>
          <p:cNvSpPr>
            <a:spLocks noGrp="1"/>
          </p:cNvSpPr>
          <p:nvPr>
            <p:ph type="body"/>
          </p:nvPr>
        </p:nvSpPr>
        <p:spPr>
          <a:xfrm>
            <a:off x="457200" y="3963600"/>
            <a:ext cx="8228520" cy="215820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4" name="PlaceHolder 2"/>
          <p:cNvSpPr>
            <a:spLocks noGrp="1"/>
          </p:cNvSpPr>
          <p:nvPr>
            <p:ph type="body"/>
          </p:nvPr>
        </p:nvSpPr>
        <p:spPr>
          <a:xfrm>
            <a:off x="457200" y="1600200"/>
            <a:ext cx="8229240" cy="2158200"/>
          </a:xfrm>
          <a:prstGeom prst="rect">
            <a:avLst/>
          </a:prstGeom>
        </p:spPr>
        <p:txBody>
          <a:bodyPr bIns="0" lIns="0" rIns="0" tIns="0" wrap="none"/>
          <a:p>
            <a:endParaRPr/>
          </a:p>
        </p:txBody>
      </p:sp>
      <p:sp>
        <p:nvSpPr>
          <p:cNvPr id="65" name="PlaceHolder 3"/>
          <p:cNvSpPr>
            <a:spLocks noGrp="1"/>
          </p:cNvSpPr>
          <p:nvPr>
            <p:ph type="body"/>
          </p:nvPr>
        </p:nvSpPr>
        <p:spPr>
          <a:xfrm>
            <a:off x="457200" y="3963600"/>
            <a:ext cx="8229240" cy="215820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7"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68"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69" name="PlaceHolder 4"/>
          <p:cNvSpPr>
            <a:spLocks noGrp="1"/>
          </p:cNvSpPr>
          <p:nvPr>
            <p:ph type="body"/>
          </p:nvPr>
        </p:nvSpPr>
        <p:spPr>
          <a:xfrm>
            <a:off x="4673520" y="3963600"/>
            <a:ext cx="4015440" cy="2158200"/>
          </a:xfrm>
          <a:prstGeom prst="rect">
            <a:avLst/>
          </a:prstGeom>
        </p:spPr>
        <p:txBody>
          <a:bodyPr bIns="0" lIns="0" rIns="0" tIns="0" wrap="none"/>
          <a:p>
            <a:endParaRPr/>
          </a:p>
        </p:txBody>
      </p:sp>
      <p:sp>
        <p:nvSpPr>
          <p:cNvPr id="70" name="PlaceHolder 5"/>
          <p:cNvSpPr>
            <a:spLocks noGrp="1"/>
          </p:cNvSpPr>
          <p:nvPr>
            <p:ph type="body"/>
          </p:nvPr>
        </p:nvSpPr>
        <p:spPr>
          <a:xfrm>
            <a:off x="457200" y="3963600"/>
            <a:ext cx="4015440" cy="215820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72"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73" name="PlaceHolder 3"/>
          <p:cNvSpPr>
            <a:spLocks noGrp="1"/>
          </p:cNvSpPr>
          <p:nvPr>
            <p:ph type="body"/>
          </p:nvPr>
        </p:nvSpPr>
        <p:spPr>
          <a:xfrm>
            <a:off x="4673520" y="1600200"/>
            <a:ext cx="4015440" cy="2158200"/>
          </a:xfrm>
          <a:prstGeom prst="rect">
            <a:avLst/>
          </a:prstGeom>
        </p:spPr>
        <p:txBody>
          <a:bodyP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8" name="PlaceHolder 2"/>
          <p:cNvSpPr>
            <a:spLocks noGrp="1"/>
          </p:cNvSpPr>
          <p:nvPr>
            <p:ph type="body"/>
          </p:nvPr>
        </p:nvSpPr>
        <p:spPr>
          <a:xfrm>
            <a:off x="457200" y="1600200"/>
            <a:ext cx="8229240" cy="452556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0"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11" name="PlaceHolder 3"/>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85108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5"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16" name="PlaceHolder 3"/>
          <p:cNvSpPr>
            <a:spLocks noGrp="1"/>
          </p:cNvSpPr>
          <p:nvPr>
            <p:ph type="body"/>
          </p:nvPr>
        </p:nvSpPr>
        <p:spPr>
          <a:xfrm>
            <a:off x="457200" y="3963600"/>
            <a:ext cx="4015440" cy="2158200"/>
          </a:xfrm>
          <a:prstGeom prst="rect">
            <a:avLst/>
          </a:prstGeom>
        </p:spPr>
        <p:txBody>
          <a:bodyPr bIns="0" lIns="0" rIns="0" tIns="0" wrap="none"/>
          <a:p>
            <a:endParaRPr/>
          </a:p>
        </p:txBody>
      </p:sp>
      <p:sp>
        <p:nvSpPr>
          <p:cNvPr id="17" name="PlaceHolder 4"/>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9"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20"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21" name="PlaceHolder 4"/>
          <p:cNvSpPr>
            <a:spLocks noGrp="1"/>
          </p:cNvSpPr>
          <p:nvPr>
            <p:ph type="body"/>
          </p:nvPr>
        </p:nvSpPr>
        <p:spPr>
          <a:xfrm>
            <a:off x="4673520" y="3963600"/>
            <a:ext cx="4015440" cy="215820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23"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24"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25" name="PlaceHolder 4"/>
          <p:cNvSpPr>
            <a:spLocks noGrp="1"/>
          </p:cNvSpPr>
          <p:nvPr>
            <p:ph type="body"/>
          </p:nvPr>
        </p:nvSpPr>
        <p:spPr>
          <a:xfrm>
            <a:off x="457200" y="3963600"/>
            <a:ext cx="8228520" cy="215820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blipFill>
          <a:blip r:embed="rId2"/>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143240" y="1643040"/>
            <a:ext cx="4385880" cy="1469520"/>
          </a:xfrm>
          <a:prstGeom prst="rect">
            <a:avLst/>
          </a:prstGeom>
        </p:spPr>
        <p:txBody>
          <a:bodyPr bIns="45000" lIns="90000" rIns="90000" tIns="45000"/>
          <a:p>
            <a:pPr>
              <a:lnSpc>
                <a:spcPct val="100000"/>
              </a:lnSpc>
            </a:pPr>
            <a:r>
              <a:rPr lang="en-US" sz="4400">
                <a:solidFill>
                  <a:srgbClr val="ffffff"/>
                </a:solidFill>
                <a:latin typeface="Calibri"/>
              </a:rPr>
              <a:t>Clique para editar o formato do texto do títuloClick to edit Master title style</a:t>
            </a:r>
            <a:endParaRPr/>
          </a:p>
        </p:txBody>
      </p:sp>
      <p:sp>
        <p:nvSpPr>
          <p:cNvPr id="1" name="PlaceHolder 2"/>
          <p:cNvSpPr>
            <a:spLocks noGrp="1"/>
          </p:cNvSpPr>
          <p:nvPr>
            <p:ph type="dt"/>
          </p:nvPr>
        </p:nvSpPr>
        <p:spPr>
          <a:xfrm>
            <a:off x="457200" y="6356520"/>
            <a:ext cx="2133360" cy="364680"/>
          </a:xfrm>
          <a:prstGeom prst="rect">
            <a:avLst/>
          </a:prstGeom>
        </p:spPr>
        <p:txBody>
          <a:bodyPr anchor="ctr"/>
          <a:p>
            <a:pPr>
              <a:lnSpc>
                <a:spcPct val="100000"/>
              </a:lnSpc>
            </a:pPr>
            <a:r>
              <a:rPr lang="pt-BR" sz="1200">
                <a:solidFill>
                  <a:srgbClr val="ffffff"/>
                </a:solidFill>
                <a:latin typeface="Calibri"/>
              </a:rPr>
              <a:t>05/06/13</a:t>
            </a:r>
            <a:endParaRPr/>
          </a:p>
        </p:txBody>
      </p:sp>
      <p:sp>
        <p:nvSpPr>
          <p:cNvPr id="2" name="PlaceHolder 3"/>
          <p:cNvSpPr>
            <a:spLocks noGrp="1"/>
          </p:cNvSpPr>
          <p:nvPr>
            <p:ph type="ftr"/>
          </p:nvPr>
        </p:nvSpPr>
        <p:spPr>
          <a:xfrm>
            <a:off x="3124080" y="6356520"/>
            <a:ext cx="2895120" cy="364680"/>
          </a:xfrm>
          <a:prstGeom prst="rect">
            <a:avLst/>
          </a:prstGeom>
        </p:spPr>
        <p:txBody>
          <a:bodyPr anchor="ctr"/>
          <a:p>
            <a:endParaRPr/>
          </a:p>
        </p:txBody>
      </p:sp>
      <p:sp>
        <p:nvSpPr>
          <p:cNvPr id="3" name="PlaceHolder 4"/>
          <p:cNvSpPr>
            <a:spLocks noGrp="1"/>
          </p:cNvSpPr>
          <p:nvPr>
            <p:ph type="sldNum"/>
          </p:nvPr>
        </p:nvSpPr>
        <p:spPr>
          <a:xfrm>
            <a:off x="6553080" y="6356520"/>
            <a:ext cx="2133360" cy="364680"/>
          </a:xfrm>
          <a:prstGeom prst="rect">
            <a:avLst/>
          </a:prstGeom>
        </p:spPr>
        <p:txBody>
          <a:bodyPr anchor="ctr"/>
          <a:p>
            <a:pPr algn="r">
              <a:lnSpc>
                <a:spcPct val="100000"/>
              </a:lnSpc>
            </a:pPr>
            <a:fld id="{55C3B5C8-4C3A-4B06-80E5-20EDBE3C15C4}" type="slidenum">
              <a:rPr lang="pt-BR" sz="1200">
                <a:solidFill>
                  <a:srgbClr val="ffffff"/>
                </a:solidFill>
                <a:latin typeface="Calibri"/>
              </a:rPr>
              <a:t>&lt;número&gt;</a:t>
            </a:fld>
            <a:endParaRPr/>
          </a:p>
        </p:txBody>
      </p:sp>
      <p:sp>
        <p:nvSpPr>
          <p:cNvPr id="4" name="PlaceHolder 5"/>
          <p:cNvSpPr>
            <a:spLocks noGrp="1"/>
          </p:cNvSpPr>
          <p:nvPr>
            <p:ph type="body"/>
          </p:nvPr>
        </p:nvSpPr>
        <p:spPr>
          <a:xfrm>
            <a:off x="457200" y="1604520"/>
            <a:ext cx="8046360" cy="3977280"/>
          </a:xfrm>
          <a:prstGeom prst="rect">
            <a:avLst/>
          </a:prstGeom>
        </p:spPr>
        <p:txBody>
          <a:bodyPr bIns="0" lIns="0" rIns="0" tIns="0" wrap="none"/>
          <a:p>
            <a:pPr>
              <a:buSzPct val="25000"/>
              <a:buFont typeface="StarSymbol"/>
              <a:buChar char=""/>
            </a:pPr>
            <a:r>
              <a:rPr lang="en-US"/>
              <a:t>Clique para editar o formato do texto da estrutura de tópicos</a:t>
            </a:r>
            <a:endParaRPr/>
          </a:p>
          <a:p>
            <a:pPr lvl="1">
              <a:buSzPct val="25000"/>
              <a:buFont typeface="StarSymbol"/>
              <a:buChar char=""/>
            </a:pPr>
            <a:r>
              <a:rPr lang="en-US"/>
              <a:t>2.º Nível da estrutura de tópicos</a:t>
            </a:r>
            <a:endParaRPr/>
          </a:p>
          <a:p>
            <a:pPr lvl="2">
              <a:buSzPct val="25000"/>
              <a:buFont typeface="StarSymbol"/>
              <a:buChar char=""/>
            </a:pPr>
            <a:r>
              <a:rPr lang="en-US"/>
              <a:t>3.º Nível da estrutura de tópicos</a:t>
            </a:r>
            <a:endParaRPr/>
          </a:p>
          <a:p>
            <a:pPr lvl="3">
              <a:buSzPct val="25000"/>
              <a:buFont typeface="StarSymbol"/>
              <a:buChar char=""/>
            </a:pPr>
            <a:r>
              <a:rPr lang="en-US"/>
              <a:t>4.º Nível da estrutura de tópicos</a:t>
            </a:r>
            <a:endParaRPr/>
          </a:p>
          <a:p>
            <a:pPr lvl="4">
              <a:buSzPct val="25000"/>
              <a:buFont typeface="StarSymbol"/>
              <a:buChar char=""/>
            </a:pPr>
            <a:r>
              <a:rPr lang="en-US"/>
              <a:t>5.º Nível da estrutura de tópicos</a:t>
            </a:r>
            <a:endParaRPr/>
          </a:p>
          <a:p>
            <a:pPr lvl="5">
              <a:buSzPct val="25000"/>
              <a:buFont typeface="StarSymbol"/>
              <a:buChar char=""/>
            </a:pPr>
            <a:r>
              <a:rPr lang="en-US"/>
              <a:t>6.º Nível da estrutura de tópicos</a:t>
            </a:r>
            <a:endParaRPr/>
          </a:p>
          <a:p>
            <a:pPr lvl="6">
              <a:buSzPct val="25000"/>
              <a:buFont typeface="StarSymbol"/>
              <a:buChar char=""/>
            </a:pPr>
            <a:r>
              <a:rPr lang="en-US"/>
              <a:t>7.º Nível da estrutura de tópicos</a:t>
            </a:r>
            <a:endParaRPr/>
          </a:p>
        </p:txBody>
      </p:sp>
    </p:spTree>
  </p:cSld>
  <p:clrMap accent1="accent1" accent2="accent2" accent3="accent3" accent4="accent4" accent5="accent5" accent6="accent6" bg1="lt1" bg2="lt2" folHlink="folHlink" hlink="hlink" tx1="dk1" tx2="dk2"/>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blipFill>
          <a:blip r:embed="rId2"/>
          <a:stretch>
            <a:fillRect/>
          </a:stretch>
        </a:blipFill>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4680"/>
            <a:ext cx="8229240" cy="1142640"/>
          </a:xfrm>
          <a:prstGeom prst="rect">
            <a:avLst/>
          </a:prstGeom>
        </p:spPr>
        <p:txBody>
          <a:bodyPr bIns="45000" lIns="90000" rIns="90000" tIns="45000"/>
          <a:p>
            <a:pPr algn="ctr">
              <a:lnSpc>
                <a:spcPct val="100000"/>
              </a:lnSpc>
            </a:pPr>
            <a:r>
              <a:rPr lang="en-US" sz="4400">
                <a:solidFill>
                  <a:srgbClr val="ffffff"/>
                </a:solidFill>
                <a:latin typeface="Calibri"/>
              </a:rPr>
              <a:t>Clique para editar o formato do texto do títuloClick to edit Master title style</a:t>
            </a:r>
            <a:endParaRPr/>
          </a:p>
        </p:txBody>
      </p:sp>
      <p:sp>
        <p:nvSpPr>
          <p:cNvPr id="38" name="PlaceHolder 2"/>
          <p:cNvSpPr>
            <a:spLocks noGrp="1"/>
          </p:cNvSpPr>
          <p:nvPr>
            <p:ph type="body"/>
          </p:nvPr>
        </p:nvSpPr>
        <p:spPr>
          <a:xfrm>
            <a:off x="457200" y="1600200"/>
            <a:ext cx="8229240" cy="4525560"/>
          </a:xfrm>
          <a:prstGeom prst="rect">
            <a:avLst/>
          </a:prstGeom>
        </p:spPr>
        <p:txBody>
          <a:bodyPr bIns="45000" lIns="90000" rIns="90000" tIns="45000"/>
          <a:p>
            <a:pPr>
              <a:buSzPct val="25000"/>
              <a:buFont typeface="StarSymbol"/>
              <a:buChar char=""/>
            </a:pPr>
            <a:r>
              <a:rPr lang="en-US" sz="3200">
                <a:solidFill>
                  <a:srgbClr val="376092"/>
                </a:solidFill>
                <a:latin typeface="Calibri"/>
              </a:rPr>
              <a:t>Clique para editar o formato do texto da estrutura de tópicos</a:t>
            </a:r>
            <a:endParaRPr/>
          </a:p>
          <a:p>
            <a:pPr lvl="1">
              <a:buSzPct val="25000"/>
              <a:buFont typeface="StarSymbol"/>
              <a:buChar char=""/>
            </a:pPr>
            <a:r>
              <a:rPr lang="en-US" sz="3200">
                <a:solidFill>
                  <a:srgbClr val="376092"/>
                </a:solidFill>
                <a:latin typeface="Calibri"/>
              </a:rPr>
              <a:t>2.º Nível da estrutura de tópicos</a:t>
            </a:r>
            <a:endParaRPr/>
          </a:p>
          <a:p>
            <a:pPr lvl="2">
              <a:buSzPct val="25000"/>
              <a:buFont typeface="StarSymbol"/>
              <a:buChar char=""/>
            </a:pPr>
            <a:r>
              <a:rPr lang="en-US" sz="3200">
                <a:solidFill>
                  <a:srgbClr val="376092"/>
                </a:solidFill>
                <a:latin typeface="Calibri"/>
              </a:rPr>
              <a:t>3.º Nível da estrutura de tópicos</a:t>
            </a:r>
            <a:endParaRPr/>
          </a:p>
          <a:p>
            <a:pPr lvl="3">
              <a:buSzPct val="25000"/>
              <a:buFont typeface="StarSymbol"/>
              <a:buChar char=""/>
            </a:pPr>
            <a:r>
              <a:rPr lang="en-US" sz="3200">
                <a:solidFill>
                  <a:srgbClr val="376092"/>
                </a:solidFill>
                <a:latin typeface="Calibri"/>
              </a:rPr>
              <a:t>4.º Nível da estrutura de tópicos</a:t>
            </a:r>
            <a:endParaRPr/>
          </a:p>
          <a:p>
            <a:pPr lvl="4">
              <a:buSzPct val="25000"/>
              <a:buFont typeface="StarSymbol"/>
              <a:buChar char=""/>
            </a:pPr>
            <a:r>
              <a:rPr lang="en-US" sz="3200">
                <a:solidFill>
                  <a:srgbClr val="376092"/>
                </a:solidFill>
                <a:latin typeface="Calibri"/>
              </a:rPr>
              <a:t>5.º Nível da estrutura de tópicos</a:t>
            </a:r>
            <a:endParaRPr/>
          </a:p>
          <a:p>
            <a:pPr lvl="5">
              <a:buSzPct val="25000"/>
              <a:buFont typeface="StarSymbol"/>
              <a:buChar char=""/>
            </a:pPr>
            <a:r>
              <a:rPr lang="en-US" sz="3200">
                <a:solidFill>
                  <a:srgbClr val="376092"/>
                </a:solidFill>
                <a:latin typeface="Calibri"/>
              </a:rPr>
              <a:t>6.º Nível da estrutura de tópicos</a:t>
            </a:r>
            <a:endParaRPr/>
          </a:p>
          <a:p>
            <a:pPr>
              <a:lnSpc>
                <a:spcPct val="100000"/>
              </a:lnSpc>
              <a:buFont typeface="Arial"/>
              <a:buChar char="•"/>
            </a:pPr>
            <a:r>
              <a:rPr lang="en-US" sz="3200">
                <a:solidFill>
                  <a:srgbClr val="376092"/>
                </a:solidFill>
                <a:latin typeface="Calibri"/>
              </a:rPr>
              <a:t>7.º Nível da estrutura de tópicosClick to edit Master text styles</a:t>
            </a:r>
            <a:endParaRPr/>
          </a:p>
          <a:p>
            <a:pPr lvl="1">
              <a:lnSpc>
                <a:spcPct val="100000"/>
              </a:lnSpc>
              <a:buSzPct val="25000"/>
              <a:buFont typeface="StarSymbol"/>
              <a:buChar char=""/>
            </a:pPr>
            <a:r>
              <a:rPr lang="en-US" sz="2800">
                <a:solidFill>
                  <a:srgbClr val="376092"/>
                </a:solidFill>
                <a:latin typeface="Calibri"/>
              </a:rPr>
              <a:t>Second level</a:t>
            </a:r>
            <a:endParaRPr/>
          </a:p>
          <a:p>
            <a:pPr lvl="2">
              <a:lnSpc>
                <a:spcPct val="100000"/>
              </a:lnSpc>
              <a:buSzPct val="25000"/>
              <a:buFont typeface="StarSymbol"/>
              <a:buChar char=""/>
            </a:pPr>
            <a:r>
              <a:rPr lang="en-US" sz="2400">
                <a:solidFill>
                  <a:srgbClr val="376092"/>
                </a:solidFill>
                <a:latin typeface="Calibri"/>
              </a:rPr>
              <a:t>Third level</a:t>
            </a:r>
            <a:endParaRPr/>
          </a:p>
          <a:p>
            <a:pPr lvl="3">
              <a:lnSpc>
                <a:spcPct val="100000"/>
              </a:lnSpc>
              <a:buSzPct val="25000"/>
              <a:buFont typeface="StarSymbol"/>
              <a:buChar char=""/>
            </a:pPr>
            <a:r>
              <a:rPr lang="en-US" sz="2000">
                <a:solidFill>
                  <a:srgbClr val="376092"/>
                </a:solidFill>
                <a:latin typeface="Calibri"/>
              </a:rPr>
              <a:t>Fourth level</a:t>
            </a:r>
            <a:endParaRPr/>
          </a:p>
          <a:p>
            <a:pPr lvl="4">
              <a:lnSpc>
                <a:spcPct val="100000"/>
              </a:lnSpc>
              <a:buSzPct val="25000"/>
              <a:buFont typeface="StarSymbol"/>
              <a:buChar char=""/>
            </a:pPr>
            <a:r>
              <a:rPr lang="en-US" sz="2000">
                <a:solidFill>
                  <a:srgbClr val="ffffff"/>
                </a:solidFill>
                <a:latin typeface="Calibri"/>
              </a:rPr>
              <a:t>Fifth level</a:t>
            </a:r>
            <a:endParaRPr/>
          </a:p>
        </p:txBody>
      </p:sp>
      <p:sp>
        <p:nvSpPr>
          <p:cNvPr id="39" name="PlaceHolder 3"/>
          <p:cNvSpPr>
            <a:spLocks noGrp="1"/>
          </p:cNvSpPr>
          <p:nvPr>
            <p:ph type="dt"/>
          </p:nvPr>
        </p:nvSpPr>
        <p:spPr>
          <a:xfrm>
            <a:off x="457200" y="6356520"/>
            <a:ext cx="2133360" cy="364680"/>
          </a:xfrm>
          <a:prstGeom prst="rect">
            <a:avLst/>
          </a:prstGeom>
        </p:spPr>
        <p:txBody>
          <a:bodyPr anchor="ctr"/>
          <a:p>
            <a:pPr>
              <a:lnSpc>
                <a:spcPct val="100000"/>
              </a:lnSpc>
            </a:pPr>
            <a:r>
              <a:rPr lang="pt-BR" sz="1200">
                <a:solidFill>
                  <a:srgbClr val="ffffff"/>
                </a:solidFill>
                <a:latin typeface="Calibri"/>
              </a:rPr>
              <a:t>05/06/13</a:t>
            </a:r>
            <a:endParaRPr/>
          </a:p>
        </p:txBody>
      </p:sp>
      <p:sp>
        <p:nvSpPr>
          <p:cNvPr id="40" name="PlaceHolder 4"/>
          <p:cNvSpPr>
            <a:spLocks noGrp="1"/>
          </p:cNvSpPr>
          <p:nvPr>
            <p:ph type="ftr"/>
          </p:nvPr>
        </p:nvSpPr>
        <p:spPr>
          <a:xfrm>
            <a:off x="3124080" y="6356520"/>
            <a:ext cx="2895120" cy="364680"/>
          </a:xfrm>
          <a:prstGeom prst="rect">
            <a:avLst/>
          </a:prstGeom>
        </p:spPr>
        <p:txBody>
          <a:bodyPr anchor="ctr"/>
          <a:p>
            <a:endParaRPr/>
          </a:p>
        </p:txBody>
      </p:sp>
      <p:sp>
        <p:nvSpPr>
          <p:cNvPr id="41" name="PlaceHolder 5"/>
          <p:cNvSpPr>
            <a:spLocks noGrp="1"/>
          </p:cNvSpPr>
          <p:nvPr>
            <p:ph type="sldNum"/>
          </p:nvPr>
        </p:nvSpPr>
        <p:spPr>
          <a:xfrm>
            <a:off x="6553080" y="6356520"/>
            <a:ext cx="2133360" cy="364680"/>
          </a:xfrm>
          <a:prstGeom prst="rect">
            <a:avLst/>
          </a:prstGeom>
        </p:spPr>
        <p:txBody>
          <a:bodyPr anchor="ctr"/>
          <a:p>
            <a:pPr algn="r">
              <a:lnSpc>
                <a:spcPct val="100000"/>
              </a:lnSpc>
            </a:pPr>
            <a:fld id="{A54BC069-02ED-4F9B-947B-010CC24248A9}" type="slidenum">
              <a:rPr lang="pt-BR" sz="1200">
                <a:solidFill>
                  <a:srgbClr val="ffffff"/>
                </a:solidFill>
                <a:latin typeface="Calibri"/>
              </a:rPr>
              <a:t>&lt;número&gt;</a:t>
            </a:fld>
            <a:endParaRPr/>
          </a:p>
        </p:txBody>
      </p:sp>
    </p:spTree>
  </p:cSld>
  <p:clrMap accent1="accent1" accent2="accent2" accent3="accent3" accent4="accent4" accent5="accent5" accent6="accent6" bg1="lt1" bg2="lt2" folHlink="folHlink" hlink="hlink" tx1="dk1" tx2="dk2"/>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TextShape 1"/>
          <p:cNvSpPr txBox="1"/>
          <p:nvPr/>
        </p:nvSpPr>
        <p:spPr>
          <a:xfrm>
            <a:off x="3786120" y="500040"/>
            <a:ext cx="5214600" cy="3285720"/>
          </a:xfrm>
          <a:prstGeom prst="rect">
            <a:avLst/>
          </a:prstGeom>
        </p:spPr>
        <p:txBody>
          <a:bodyPr bIns="45000" lIns="90000" rIns="90000" tIns="45000"/>
          <a:p>
            <a:pPr>
              <a:lnSpc>
                <a:spcPct val="100000"/>
              </a:lnSpc>
            </a:pPr>
            <a:r>
              <a:rPr lang="en-US" sz="4400">
                <a:solidFill>
                  <a:srgbClr val="ffffff"/>
                </a:solidFill>
                <a:latin typeface="Calibri"/>
              </a:rPr>
              <a:t>Challenges in the Dissemination of Statistical Data: </a:t>
            </a:r>
            <a:r>
              <a:rPr lang="en-US" sz="4400">
                <a:solidFill>
                  <a:srgbClr val="ffffff"/>
                </a:solidFill>
                <a:latin typeface="Calibri"/>
              </a:rPr>
              <a:t>
</a:t>
            </a:r>
            <a:r>
              <a:rPr lang="en-US" sz="3200">
                <a:solidFill>
                  <a:srgbClr val="ffffff"/>
                </a:solidFill>
                <a:latin typeface="Calibri"/>
              </a:rPr>
              <a:t>The Statistical Institute</a:t>
            </a:r>
            <a:r>
              <a:rPr lang="en-US" sz="3200">
                <a:solidFill>
                  <a:srgbClr val="ffffff"/>
                </a:solidFill>
                <a:latin typeface="Calibri"/>
              </a:rPr>
              <a:t>
</a:t>
            </a:r>
            <a:r>
              <a:rPr lang="en-US" sz="3200">
                <a:solidFill>
                  <a:srgbClr val="ffffff"/>
                </a:solidFill>
                <a:latin typeface="Calibri"/>
              </a:rPr>
              <a:t> of Belize</a:t>
            </a:r>
            <a:endParaRPr/>
          </a:p>
        </p:txBody>
      </p:sp>
      <p:sp>
        <p:nvSpPr>
          <p:cNvPr id="80" name="TextShape 2"/>
          <p:cNvSpPr txBox="1"/>
          <p:nvPr/>
        </p:nvSpPr>
        <p:spPr>
          <a:xfrm>
            <a:off x="3714840" y="3643200"/>
            <a:ext cx="5285880" cy="2642760"/>
          </a:xfrm>
          <a:prstGeom prst="rect">
            <a:avLst/>
          </a:prstGeom>
        </p:spPr>
        <p:txBody>
          <a:bodyPr bIns="45000" lIns="90000" rIns="90000" tIns="45000"/>
          <a:p>
            <a:pPr algn="ctr">
              <a:lnSpc>
                <a:spcPct val="100000"/>
              </a:lnSpc>
            </a:pPr>
            <a:endParaRPr/>
          </a:p>
          <a:p>
            <a:pPr algn="ctr">
              <a:lnSpc>
                <a:spcPct val="100000"/>
              </a:lnSpc>
            </a:pPr>
            <a:r>
              <a:rPr lang="pt-BR">
                <a:solidFill>
                  <a:srgbClr val="ffc000"/>
                </a:solidFill>
              </a:rPr>
              <a:t>Presenter: Diana Castillo</a:t>
            </a:r>
            <a:endParaRPr/>
          </a:p>
          <a:p>
            <a:pPr algn="ctr">
              <a:lnSpc>
                <a:spcPct val="100000"/>
              </a:lnSpc>
            </a:pPr>
            <a:r>
              <a:rPr lang="pt-BR">
                <a:solidFill>
                  <a:srgbClr val="ffc000"/>
                </a:solidFill>
              </a:rPr>
              <a:t>Date: June 6, 2013</a:t>
            </a:r>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7" name="TextShape 1"/>
          <p:cNvSpPr txBox="1"/>
          <p:nvPr/>
        </p:nvSpPr>
        <p:spPr>
          <a:xfrm>
            <a:off x="457200" y="274680"/>
            <a:ext cx="8229240" cy="1142640"/>
          </a:xfrm>
          <a:prstGeom prst="rect">
            <a:avLst/>
          </a:prstGeom>
        </p:spPr>
        <p:txBody>
          <a:bodyPr bIns="45000" lIns="90000" rIns="90000" tIns="45000"/>
          <a:p>
            <a:pPr algn="ctr">
              <a:lnSpc>
                <a:spcPct val="100000"/>
              </a:lnSpc>
            </a:pPr>
            <a:r>
              <a:rPr lang="en-US" sz="4400">
                <a:solidFill>
                  <a:srgbClr val="ffffff"/>
                </a:solidFill>
                <a:latin typeface="Calibri"/>
              </a:rPr>
              <a:t>Challenges (cont.)</a:t>
            </a:r>
            <a:endParaRPr/>
          </a:p>
        </p:txBody>
      </p:sp>
      <p:sp>
        <p:nvSpPr>
          <p:cNvPr id="98" name="TextShape 2"/>
          <p:cNvSpPr txBox="1"/>
          <p:nvPr/>
        </p:nvSpPr>
        <p:spPr>
          <a:xfrm>
            <a:off x="457200" y="1785960"/>
            <a:ext cx="8229240" cy="4339800"/>
          </a:xfrm>
          <a:prstGeom prst="rect">
            <a:avLst/>
          </a:prstGeom>
        </p:spPr>
        <p:txBody>
          <a:bodyPr bIns="45000" lIns="90000" rIns="90000" tIns="45000"/>
          <a:p>
            <a:pPr>
              <a:lnSpc>
                <a:spcPct val="100000"/>
              </a:lnSpc>
              <a:buFont typeface="Arial"/>
              <a:buChar char="•"/>
            </a:pPr>
            <a:r>
              <a:rPr b="1" lang="en-US" sz="3200">
                <a:solidFill>
                  <a:srgbClr val="376092"/>
                </a:solidFill>
                <a:latin typeface="Calibri"/>
              </a:rPr>
              <a:t>Website not user-friendly: </a:t>
            </a:r>
            <a:r>
              <a:rPr lang="en-US" sz="3200">
                <a:solidFill>
                  <a:srgbClr val="376092"/>
                </a:solidFill>
                <a:latin typeface="Calibri"/>
              </a:rPr>
              <a:t>Current website is problematic for both users and the SIB</a:t>
            </a:r>
            <a:endParaRPr/>
          </a:p>
          <a:p>
            <a:pPr>
              <a:lnSpc>
                <a:spcPct val="100000"/>
              </a:lnSpc>
              <a:buFont typeface="Arial"/>
              <a:buChar char="•"/>
            </a:pPr>
            <a:r>
              <a:rPr b="1" lang="en-US" sz="3200">
                <a:solidFill>
                  <a:srgbClr val="376092"/>
                </a:solidFill>
                <a:latin typeface="Calibri"/>
              </a:rPr>
              <a:t>Building public confidence: </a:t>
            </a:r>
            <a:r>
              <a:rPr lang="en-US" sz="3200">
                <a:solidFill>
                  <a:srgbClr val="376092"/>
                </a:solidFill>
                <a:latin typeface="Calibri"/>
              </a:rPr>
              <a:t>Lack of public awareness of the work done by SIB, public perception that statistics are controlled by government, and a general mistrust of SIB’s data</a:t>
            </a:r>
            <a:endParaRPr/>
          </a:p>
        </p:txBody>
      </p:sp>
    </p:spTree>
  </p:cSld>
  <p:timing>
    <p:tnLst>
      <p:par>
        <p:cTn dur="indefinite" id="190" nodeType="tmRoot" restart="never">
          <p:childTnLst>
            <p:seq>
              <p:cTn dur="indefinite" id="191" nodeType="mainSeq">
                <p:childTnLst>
                  <p:par>
                    <p:cTn fill="hold" id="192">
                      <p:stCondLst>
                        <p:cond delay="indefinite"/>
                      </p:stCondLst>
                      <p:childTnLst>
                        <p:par>
                          <p:cTn fill="hold" id="193">
                            <p:stCondLst>
                              <p:cond delay="0"/>
                            </p:stCondLst>
                            <p:childTnLst>
                              <p:par>
                                <p:cTn fill="hold" id="194" nodeType="clickEffect" presetClass="entr" presetID="22" presetSubtype="4">
                                  <p:stCondLst>
                                    <p:cond delay="0"/>
                                  </p:stCondLst>
                                  <p:childTnLst>
                                    <p:set>
                                      <p:cBhvr>
                                        <p:cTn dur="1" fill="hold" id="195">
                                          <p:stCondLst>
                                            <p:cond delay="0"/>
                                          </p:stCondLst>
                                        </p:cTn>
                                        <p:tgtEl>
                                          <p:spTgt spid="98">
                                            <p:txEl>
                                              <p:pRg end="85" st="0"/>
                                            </p:txEl>
                                          </p:spTgt>
                                        </p:tgtEl>
                                        <p:attrNameLst>
                                          <p:attrName>style.visibility</p:attrName>
                                        </p:attrNameLst>
                                      </p:cBhvr>
                                      <p:to>
                                        <p:strVal val="visible"/>
                                      </p:to>
                                    </p:set>
                                    <p:animEffect filter="wipe(down)" transition="out">
                                      <p:cBhvr additive="repl">
                                        <p:cTn dur="500" fill="freeze" id="196"/>
                                        <p:tgtEl>
                                          <p:spTgt spid="98">
                                            <p:txEl>
                                              <p:pRg end="85" st="0"/>
                                            </p:txEl>
                                          </p:spTgt>
                                        </p:tgtEl>
                                      </p:cBhvr>
                                    </p:animEffect>
                                  </p:childTnLst>
                                </p:cTn>
                              </p:par>
                            </p:childTnLst>
                          </p:cTn>
                        </p:par>
                      </p:childTnLst>
                    </p:cTn>
                  </p:par>
                  <p:par>
                    <p:cTn fill="hold" id="197">
                      <p:stCondLst>
                        <p:cond delay="indefinite"/>
                      </p:stCondLst>
                      <p:childTnLst>
                        <p:par>
                          <p:cTn fill="hold" id="198">
                            <p:stCondLst>
                              <p:cond delay="0"/>
                            </p:stCondLst>
                            <p:childTnLst>
                              <p:par>
                                <p:cTn fill="hold" id="199" nodeType="clickEffect" presetClass="entr" presetID="22" presetSubtype="4">
                                  <p:stCondLst>
                                    <p:cond delay="0"/>
                                  </p:stCondLst>
                                  <p:childTnLst>
                                    <p:set>
                                      <p:cBhvr>
                                        <p:cTn dur="1" fill="hold" id="200">
                                          <p:stCondLst>
                                            <p:cond delay="0"/>
                                          </p:stCondLst>
                                        </p:cTn>
                                        <p:tgtEl>
                                          <p:spTgt spid="98">
                                            <p:txEl>
                                              <p:pRg end="264" st="85"/>
                                            </p:txEl>
                                          </p:spTgt>
                                        </p:tgtEl>
                                        <p:attrNameLst>
                                          <p:attrName>style.visibility</p:attrName>
                                        </p:attrNameLst>
                                      </p:cBhvr>
                                      <p:to>
                                        <p:strVal val="visible"/>
                                      </p:to>
                                    </p:set>
                                    <p:animEffect filter="wipe(down)" transition="out">
                                      <p:cBhvr additive="repl">
                                        <p:cTn dur="500" fill="freeze" id="201"/>
                                        <p:tgtEl>
                                          <p:spTgt spid="98">
                                            <p:txEl>
                                              <p:pRg end="264" st="85"/>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9" name="TextShape 1"/>
          <p:cNvSpPr txBox="1"/>
          <p:nvPr/>
        </p:nvSpPr>
        <p:spPr>
          <a:xfrm>
            <a:off x="457200" y="274680"/>
            <a:ext cx="8229240" cy="1142640"/>
          </a:xfrm>
          <a:prstGeom prst="rect">
            <a:avLst/>
          </a:prstGeom>
        </p:spPr>
        <p:txBody>
          <a:bodyPr bIns="45000" lIns="90000" rIns="90000" tIns="45000"/>
          <a:p>
            <a:pPr algn="ctr">
              <a:lnSpc>
                <a:spcPct val="100000"/>
              </a:lnSpc>
            </a:pPr>
            <a:r>
              <a:rPr lang="en-US" sz="4400">
                <a:solidFill>
                  <a:srgbClr val="ffffff"/>
                </a:solidFill>
                <a:latin typeface="Calibri"/>
              </a:rPr>
              <a:t>Addressing Our Challenges</a:t>
            </a:r>
            <a:endParaRPr/>
          </a:p>
        </p:txBody>
      </p:sp>
      <p:sp>
        <p:nvSpPr>
          <p:cNvPr id="100" name="TextShape 2"/>
          <p:cNvSpPr txBox="1"/>
          <p:nvPr/>
        </p:nvSpPr>
        <p:spPr>
          <a:xfrm>
            <a:off x="457200" y="1857240"/>
            <a:ext cx="8229240" cy="4268520"/>
          </a:xfrm>
          <a:prstGeom prst="rect">
            <a:avLst/>
          </a:prstGeom>
        </p:spPr>
        <p:txBody>
          <a:bodyPr bIns="45000" lIns="90000" rIns="90000" tIns="45000"/>
          <a:p>
            <a:pPr>
              <a:lnSpc>
                <a:spcPct val="100000"/>
              </a:lnSpc>
              <a:buFont typeface="Arial"/>
              <a:buChar char="•"/>
            </a:pPr>
            <a:r>
              <a:rPr b="1" lang="en-US" sz="3200">
                <a:solidFill>
                  <a:srgbClr val="376092"/>
                </a:solidFill>
                <a:latin typeface="Calibri"/>
              </a:rPr>
              <a:t>Timeliness: </a:t>
            </a:r>
            <a:endParaRPr/>
          </a:p>
          <a:p>
            <a:pPr lvl="1">
              <a:lnSpc>
                <a:spcPct val="100000"/>
              </a:lnSpc>
              <a:buSzPct val="25000"/>
              <a:buFont typeface="StarSymbol"/>
              <a:buChar char=""/>
            </a:pPr>
            <a:r>
              <a:rPr lang="en-US" sz="2800">
                <a:solidFill>
                  <a:srgbClr val="376092"/>
                </a:solidFill>
                <a:latin typeface="Calibri"/>
              </a:rPr>
              <a:t>Increased coordination with other SIB departments to ensure that publication deadlines factor into their internal deadlines</a:t>
            </a:r>
            <a:endParaRPr/>
          </a:p>
          <a:p>
            <a:pPr lvl="1">
              <a:lnSpc>
                <a:spcPct val="100000"/>
              </a:lnSpc>
              <a:buSzPct val="25000"/>
              <a:buFont typeface="StarSymbol"/>
              <a:buChar char=""/>
            </a:pPr>
            <a:r>
              <a:rPr lang="en-US" sz="2800">
                <a:solidFill>
                  <a:srgbClr val="376092"/>
                </a:solidFill>
                <a:latin typeface="Calibri"/>
              </a:rPr>
              <a:t>Creating a culture within the SIB that recognizes the importance of data dissemination</a:t>
            </a:r>
            <a:endParaRPr/>
          </a:p>
        </p:txBody>
      </p:sp>
    </p:spTree>
  </p:cSld>
  <p:timing>
    <p:tnLst>
      <p:par>
        <p:cTn dur="indefinite" id="202" nodeType="tmRoot" restart="never">
          <p:childTnLst>
            <p:seq>
              <p:cTn dur="indefinite" id="203" nodeType="mainSeq">
                <p:childTnLst>
                  <p:par>
                    <p:cTn fill="hold" id="204">
                      <p:stCondLst>
                        <p:cond delay="indefinite"/>
                      </p:stCondLst>
                      <p:childTnLst>
                        <p:par>
                          <p:cTn fill="hold" id="205">
                            <p:stCondLst>
                              <p:cond delay="0"/>
                            </p:stCondLst>
                            <p:childTnLst>
                              <p:par>
                                <p:cTn fill="hold" id="206" nodeType="clickEffect" presetClass="entr" presetID="22" presetSubtype="4">
                                  <p:stCondLst>
                                    <p:cond delay="0"/>
                                  </p:stCondLst>
                                  <p:childTnLst>
                                    <p:set>
                                      <p:cBhvr>
                                        <p:cTn dur="1" fill="hold" id="207">
                                          <p:stCondLst>
                                            <p:cond delay="0"/>
                                          </p:stCondLst>
                                        </p:cTn>
                                        <p:tgtEl>
                                          <p:spTgt spid="100">
                                            <p:txEl>
                                              <p:pRg end="13" st="0"/>
                                            </p:txEl>
                                          </p:spTgt>
                                        </p:tgtEl>
                                        <p:attrNameLst>
                                          <p:attrName>style.visibility</p:attrName>
                                        </p:attrNameLst>
                                      </p:cBhvr>
                                      <p:to>
                                        <p:strVal val="visible"/>
                                      </p:to>
                                    </p:set>
                                    <p:animEffect filter="wipe(down)" transition="out">
                                      <p:cBhvr additive="repl">
                                        <p:cTn dur="500" fill="freeze" id="208"/>
                                        <p:tgtEl>
                                          <p:spTgt spid="100">
                                            <p:txEl>
                                              <p:pRg end="13" st="0"/>
                                            </p:txEl>
                                          </p:spTgt>
                                        </p:tgtEl>
                                      </p:cBhvr>
                                    </p:animEffect>
                                  </p:childTnLst>
                                </p:cTn>
                              </p:par>
                              <p:par>
                                <p:cTn fill="hold" id="209" nodeType="withEffect" presetClass="entr" presetID="22" presetSubtype="4">
                                  <p:stCondLst>
                                    <p:cond delay="0"/>
                                  </p:stCondLst>
                                  <p:childTnLst>
                                    <p:set>
                                      <p:cBhvr>
                                        <p:cTn dur="1" fill="hold" id="210">
                                          <p:stCondLst>
                                            <p:cond delay="0"/>
                                          </p:stCondLst>
                                        </p:cTn>
                                        <p:tgtEl>
                                          <p:spTgt spid="100">
                                            <p:txEl>
                                              <p:pRg end="137" st="13"/>
                                            </p:txEl>
                                          </p:spTgt>
                                        </p:tgtEl>
                                        <p:attrNameLst>
                                          <p:attrName>style.visibility</p:attrName>
                                        </p:attrNameLst>
                                      </p:cBhvr>
                                      <p:to>
                                        <p:strVal val="visible"/>
                                      </p:to>
                                    </p:set>
                                    <p:animEffect filter="wipe(down)" transition="out">
                                      <p:cBhvr additive="repl">
                                        <p:cTn dur="500" fill="freeze" id="211"/>
                                        <p:tgtEl>
                                          <p:spTgt spid="100">
                                            <p:txEl>
                                              <p:pRg end="137" st="13"/>
                                            </p:txEl>
                                          </p:spTgt>
                                        </p:tgtEl>
                                      </p:cBhvr>
                                    </p:animEffect>
                                  </p:childTnLst>
                                </p:cTn>
                              </p:par>
                              <p:par>
                                <p:cTn fill="hold" id="212" nodeType="withEffect" presetClass="entr" presetID="22" presetSubtype="4">
                                  <p:stCondLst>
                                    <p:cond delay="0"/>
                                  </p:stCondLst>
                                  <p:childTnLst>
                                    <p:set>
                                      <p:cBhvr>
                                        <p:cTn dur="1" fill="hold" id="213">
                                          <p:stCondLst>
                                            <p:cond delay="0"/>
                                          </p:stCondLst>
                                        </p:cTn>
                                        <p:tgtEl>
                                          <p:spTgt spid="100">
                                            <p:txEl>
                                              <p:pRg end="224" st="137"/>
                                            </p:txEl>
                                          </p:spTgt>
                                        </p:tgtEl>
                                        <p:attrNameLst>
                                          <p:attrName>style.visibility</p:attrName>
                                        </p:attrNameLst>
                                      </p:cBhvr>
                                      <p:to>
                                        <p:strVal val="visible"/>
                                      </p:to>
                                    </p:set>
                                    <p:animEffect filter="wipe(down)" transition="out">
                                      <p:cBhvr additive="repl">
                                        <p:cTn dur="500" fill="freeze" id="214"/>
                                        <p:tgtEl>
                                          <p:spTgt spid="100">
                                            <p:txEl>
                                              <p:pRg end="224" st="137"/>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TextShape 1"/>
          <p:cNvSpPr txBox="1"/>
          <p:nvPr/>
        </p:nvSpPr>
        <p:spPr>
          <a:xfrm>
            <a:off x="457200" y="274680"/>
            <a:ext cx="8229240" cy="1142640"/>
          </a:xfrm>
          <a:prstGeom prst="rect">
            <a:avLst/>
          </a:prstGeom>
        </p:spPr>
        <p:txBody>
          <a:bodyPr bIns="45000" lIns="90000" rIns="90000" tIns="45000"/>
          <a:p>
            <a:pPr algn="ctr">
              <a:lnSpc>
                <a:spcPct val="100000"/>
              </a:lnSpc>
            </a:pPr>
            <a:r>
              <a:rPr lang="en-US" sz="4400">
                <a:solidFill>
                  <a:srgbClr val="ffffff"/>
                </a:solidFill>
                <a:latin typeface="Calibri"/>
              </a:rPr>
              <a:t>Addressing Our Challenges (cont.)</a:t>
            </a:r>
            <a:endParaRPr/>
          </a:p>
        </p:txBody>
      </p:sp>
      <p:sp>
        <p:nvSpPr>
          <p:cNvPr id="102" name="TextShape 2"/>
          <p:cNvSpPr txBox="1"/>
          <p:nvPr/>
        </p:nvSpPr>
        <p:spPr>
          <a:xfrm>
            <a:off x="457200" y="1785960"/>
            <a:ext cx="8229240" cy="4339800"/>
          </a:xfrm>
          <a:prstGeom prst="rect">
            <a:avLst/>
          </a:prstGeom>
        </p:spPr>
        <p:txBody>
          <a:bodyPr bIns="45000" lIns="90000" rIns="90000" tIns="45000"/>
          <a:p>
            <a:pPr>
              <a:lnSpc>
                <a:spcPct val="100000"/>
              </a:lnSpc>
              <a:buFont typeface="Arial"/>
              <a:buChar char="•"/>
            </a:pPr>
            <a:r>
              <a:rPr b="1" lang="en-US" sz="3200">
                <a:solidFill>
                  <a:srgbClr val="376092"/>
                </a:solidFill>
                <a:latin typeface="Calibri"/>
              </a:rPr>
              <a:t>Anticipating user needs:</a:t>
            </a:r>
            <a:endParaRPr/>
          </a:p>
          <a:p>
            <a:pPr lvl="1">
              <a:lnSpc>
                <a:spcPct val="100000"/>
              </a:lnSpc>
              <a:buSzPct val="25000"/>
              <a:buFont typeface="StarSymbol"/>
              <a:buChar char=""/>
            </a:pPr>
            <a:r>
              <a:rPr lang="en-US" sz="2800">
                <a:solidFill>
                  <a:srgbClr val="376092"/>
                </a:solidFill>
                <a:latin typeface="Calibri"/>
              </a:rPr>
              <a:t>Has been slow to come about</a:t>
            </a:r>
            <a:endParaRPr/>
          </a:p>
          <a:p>
            <a:pPr lvl="1">
              <a:lnSpc>
                <a:spcPct val="100000"/>
              </a:lnSpc>
              <a:buSzPct val="25000"/>
              <a:buFont typeface="StarSymbol"/>
              <a:buChar char=""/>
            </a:pPr>
            <a:r>
              <a:rPr lang="en-US" sz="2800">
                <a:solidFill>
                  <a:srgbClr val="376092"/>
                </a:solidFill>
                <a:latin typeface="Calibri"/>
              </a:rPr>
              <a:t>Presently takes the form of providing feedback to other SIB departments as to what users want</a:t>
            </a:r>
            <a:endParaRPr/>
          </a:p>
          <a:p>
            <a:pPr lvl="1">
              <a:lnSpc>
                <a:spcPct val="100000"/>
              </a:lnSpc>
              <a:buSzPct val="25000"/>
              <a:buFont typeface="StarSymbol"/>
              <a:buChar char=""/>
            </a:pPr>
            <a:r>
              <a:rPr lang="en-US" sz="2800">
                <a:solidFill>
                  <a:srgbClr val="376092"/>
                </a:solidFill>
                <a:latin typeface="Calibri"/>
              </a:rPr>
              <a:t>Promoting internally culture of customer service</a:t>
            </a:r>
            <a:endParaRPr/>
          </a:p>
          <a:p>
            <a:pPr lvl="1">
              <a:lnSpc>
                <a:spcPct val="100000"/>
              </a:lnSpc>
              <a:buSzPct val="25000"/>
              <a:buFont typeface="StarSymbol"/>
              <a:buChar char=""/>
            </a:pPr>
            <a:r>
              <a:rPr lang="en-US" sz="2800">
                <a:solidFill>
                  <a:srgbClr val="376092"/>
                </a:solidFill>
                <a:latin typeface="Calibri"/>
              </a:rPr>
              <a:t>Upcoming: Conduct a user satisfaction survey to attempt to quantify level of satisfaction and identify areas for improvement</a:t>
            </a:r>
            <a:endParaRPr/>
          </a:p>
        </p:txBody>
      </p:sp>
    </p:spTree>
  </p:cSld>
  <p:timing>
    <p:tnLst>
      <p:par>
        <p:cTn dur="indefinite" id="215" nodeType="tmRoot" restart="never">
          <p:childTnLst>
            <p:seq>
              <p:cTn dur="indefinite" id="216" nodeType="mainSeq">
                <p:childTnLst>
                  <p:par>
                    <p:cTn fill="hold" id="217">
                      <p:stCondLst>
                        <p:cond delay="indefinite"/>
                      </p:stCondLst>
                      <p:childTnLst>
                        <p:par>
                          <p:cTn fill="hold" id="218">
                            <p:stCondLst>
                              <p:cond delay="0"/>
                            </p:stCondLst>
                            <p:childTnLst>
                              <p:par>
                                <p:cTn fill="hold" id="219" nodeType="clickEffect" presetClass="entr" presetID="22" presetSubtype="4">
                                  <p:stCondLst>
                                    <p:cond delay="0"/>
                                  </p:stCondLst>
                                  <p:childTnLst>
                                    <p:set>
                                      <p:cBhvr>
                                        <p:cTn dur="1" fill="hold" id="220">
                                          <p:stCondLst>
                                            <p:cond delay="0"/>
                                          </p:stCondLst>
                                        </p:cTn>
                                        <p:tgtEl>
                                          <p:spTgt spid="102">
                                            <p:txEl>
                                              <p:pRg end="25" st="0"/>
                                            </p:txEl>
                                          </p:spTgt>
                                        </p:tgtEl>
                                        <p:attrNameLst>
                                          <p:attrName>style.visibility</p:attrName>
                                        </p:attrNameLst>
                                      </p:cBhvr>
                                      <p:to>
                                        <p:strVal val="visible"/>
                                      </p:to>
                                    </p:set>
                                    <p:animEffect filter="wipe(down)" transition="out">
                                      <p:cBhvr additive="repl">
                                        <p:cTn dur="500" fill="freeze" id="221"/>
                                        <p:tgtEl>
                                          <p:spTgt spid="102">
                                            <p:txEl>
                                              <p:pRg end="25" st="0"/>
                                            </p:txEl>
                                          </p:spTgt>
                                        </p:tgtEl>
                                      </p:cBhvr>
                                    </p:animEffect>
                                  </p:childTnLst>
                                </p:cTn>
                              </p:par>
                              <p:par>
                                <p:cTn fill="hold" id="222" nodeType="withEffect" presetClass="entr" presetID="22" presetSubtype="4">
                                  <p:stCondLst>
                                    <p:cond delay="0"/>
                                  </p:stCondLst>
                                  <p:childTnLst>
                                    <p:set>
                                      <p:cBhvr>
                                        <p:cTn dur="1" fill="hold" id="223">
                                          <p:stCondLst>
                                            <p:cond delay="0"/>
                                          </p:stCondLst>
                                        </p:cTn>
                                        <p:tgtEl>
                                          <p:spTgt spid="102">
                                            <p:txEl>
                                              <p:pRg end="53" st="25"/>
                                            </p:txEl>
                                          </p:spTgt>
                                        </p:tgtEl>
                                        <p:attrNameLst>
                                          <p:attrName>style.visibility</p:attrName>
                                        </p:attrNameLst>
                                      </p:cBhvr>
                                      <p:to>
                                        <p:strVal val="visible"/>
                                      </p:to>
                                    </p:set>
                                    <p:animEffect filter="wipe(down)" transition="out">
                                      <p:cBhvr additive="repl">
                                        <p:cTn dur="500" fill="freeze" id="224"/>
                                        <p:tgtEl>
                                          <p:spTgt spid="102">
                                            <p:txEl>
                                              <p:pRg end="53" st="25"/>
                                            </p:txEl>
                                          </p:spTgt>
                                        </p:tgtEl>
                                      </p:cBhvr>
                                    </p:animEffect>
                                  </p:childTnLst>
                                </p:cTn>
                              </p:par>
                              <p:par>
                                <p:cTn fill="hold" id="225" nodeType="withEffect" presetClass="entr" presetID="22" presetSubtype="4">
                                  <p:stCondLst>
                                    <p:cond delay="0"/>
                                  </p:stCondLst>
                                  <p:childTnLst>
                                    <p:set>
                                      <p:cBhvr>
                                        <p:cTn dur="1" fill="hold" id="226">
                                          <p:stCondLst>
                                            <p:cond delay="0"/>
                                          </p:stCondLst>
                                        </p:cTn>
                                        <p:tgtEl>
                                          <p:spTgt spid="102">
                                            <p:txEl>
                                              <p:pRg end="147" st="53"/>
                                            </p:txEl>
                                          </p:spTgt>
                                        </p:tgtEl>
                                        <p:attrNameLst>
                                          <p:attrName>style.visibility</p:attrName>
                                        </p:attrNameLst>
                                      </p:cBhvr>
                                      <p:to>
                                        <p:strVal val="visible"/>
                                      </p:to>
                                    </p:set>
                                    <p:animEffect filter="wipe(down)" transition="out">
                                      <p:cBhvr additive="repl">
                                        <p:cTn dur="500" fill="freeze" id="227"/>
                                        <p:tgtEl>
                                          <p:spTgt spid="102">
                                            <p:txEl>
                                              <p:pRg end="147" st="53"/>
                                            </p:txEl>
                                          </p:spTgt>
                                        </p:tgtEl>
                                      </p:cBhvr>
                                    </p:animEffect>
                                  </p:childTnLst>
                                </p:cTn>
                              </p:par>
                              <p:par>
                                <p:cTn fill="hold" id="228" nodeType="withEffect" presetClass="entr" presetID="22" presetSubtype="4">
                                  <p:stCondLst>
                                    <p:cond delay="0"/>
                                  </p:stCondLst>
                                  <p:childTnLst>
                                    <p:set>
                                      <p:cBhvr>
                                        <p:cTn dur="1" fill="hold" id="229">
                                          <p:stCondLst>
                                            <p:cond delay="0"/>
                                          </p:stCondLst>
                                        </p:cTn>
                                        <p:tgtEl>
                                          <p:spTgt spid="102">
                                            <p:txEl>
                                              <p:pRg end="196" st="147"/>
                                            </p:txEl>
                                          </p:spTgt>
                                        </p:tgtEl>
                                        <p:attrNameLst>
                                          <p:attrName>style.visibility</p:attrName>
                                        </p:attrNameLst>
                                      </p:cBhvr>
                                      <p:to>
                                        <p:strVal val="visible"/>
                                      </p:to>
                                    </p:set>
                                    <p:animEffect filter="wipe(down)" transition="out">
                                      <p:cBhvr additive="repl">
                                        <p:cTn dur="500" fill="freeze" id="230"/>
                                        <p:tgtEl>
                                          <p:spTgt spid="102">
                                            <p:txEl>
                                              <p:pRg end="196" st="147"/>
                                            </p:txEl>
                                          </p:spTgt>
                                        </p:tgtEl>
                                      </p:cBhvr>
                                    </p:animEffect>
                                  </p:childTnLst>
                                </p:cTn>
                              </p:par>
                              <p:par>
                                <p:cTn fill="hold" id="231" nodeType="withEffect" presetClass="entr" presetID="22" presetSubtype="4">
                                  <p:stCondLst>
                                    <p:cond delay="0"/>
                                  </p:stCondLst>
                                  <p:childTnLst>
                                    <p:set>
                                      <p:cBhvr>
                                        <p:cTn dur="1" fill="hold" id="232">
                                          <p:stCondLst>
                                            <p:cond delay="0"/>
                                          </p:stCondLst>
                                        </p:cTn>
                                        <p:tgtEl>
                                          <p:spTgt spid="102">
                                            <p:txEl>
                                              <p:pRg end="321" st="196"/>
                                            </p:txEl>
                                          </p:spTgt>
                                        </p:tgtEl>
                                        <p:attrNameLst>
                                          <p:attrName>style.visibility</p:attrName>
                                        </p:attrNameLst>
                                      </p:cBhvr>
                                      <p:to>
                                        <p:strVal val="visible"/>
                                      </p:to>
                                    </p:set>
                                    <p:animEffect filter="wipe(down)" transition="out">
                                      <p:cBhvr additive="repl">
                                        <p:cTn dur="500" fill="freeze" id="233"/>
                                        <p:tgtEl>
                                          <p:spTgt spid="102">
                                            <p:txEl>
                                              <p:pRg end="321" st="196"/>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3" name="TextShape 1"/>
          <p:cNvSpPr txBox="1"/>
          <p:nvPr/>
        </p:nvSpPr>
        <p:spPr>
          <a:xfrm>
            <a:off x="457200" y="274680"/>
            <a:ext cx="8229240" cy="1142640"/>
          </a:xfrm>
          <a:prstGeom prst="rect">
            <a:avLst/>
          </a:prstGeom>
        </p:spPr>
        <p:txBody>
          <a:bodyPr bIns="45000" lIns="90000" rIns="90000" tIns="45000"/>
          <a:p>
            <a:pPr algn="ctr">
              <a:lnSpc>
                <a:spcPct val="100000"/>
              </a:lnSpc>
            </a:pPr>
            <a:r>
              <a:rPr lang="en-US" sz="4400">
                <a:solidFill>
                  <a:srgbClr val="ffffff"/>
                </a:solidFill>
                <a:latin typeface="Calibri"/>
              </a:rPr>
              <a:t>Addressing Our Challenges (cont.)</a:t>
            </a:r>
            <a:endParaRPr/>
          </a:p>
        </p:txBody>
      </p:sp>
      <p:sp>
        <p:nvSpPr>
          <p:cNvPr id="104" name="TextShape 2"/>
          <p:cNvSpPr txBox="1"/>
          <p:nvPr/>
        </p:nvSpPr>
        <p:spPr>
          <a:xfrm>
            <a:off x="457200" y="1785960"/>
            <a:ext cx="8229240" cy="4339800"/>
          </a:xfrm>
          <a:prstGeom prst="rect">
            <a:avLst/>
          </a:prstGeom>
        </p:spPr>
        <p:txBody>
          <a:bodyPr bIns="45000" lIns="90000" rIns="90000" tIns="45000"/>
          <a:p>
            <a:pPr>
              <a:lnSpc>
                <a:spcPct val="100000"/>
              </a:lnSpc>
              <a:buFont typeface="Arial"/>
              <a:buChar char="•"/>
            </a:pPr>
            <a:r>
              <a:rPr b="1" lang="en-US" sz="3200">
                <a:solidFill>
                  <a:srgbClr val="376092"/>
                </a:solidFill>
                <a:latin typeface="Calibri"/>
              </a:rPr>
              <a:t>Website:</a:t>
            </a:r>
            <a:endParaRPr/>
          </a:p>
          <a:p>
            <a:pPr lvl="1">
              <a:lnSpc>
                <a:spcPct val="100000"/>
              </a:lnSpc>
              <a:buSzPct val="25000"/>
              <a:buFont typeface="StarSymbol"/>
              <a:buChar char=""/>
            </a:pPr>
            <a:r>
              <a:rPr lang="en-US" sz="2800">
                <a:solidFill>
                  <a:srgbClr val="376092"/>
                </a:solidFill>
                <a:latin typeface="Calibri"/>
              </a:rPr>
              <a:t>Final phases of completing a new SIB website</a:t>
            </a:r>
            <a:endParaRPr/>
          </a:p>
          <a:p>
            <a:pPr lvl="1">
              <a:lnSpc>
                <a:spcPct val="100000"/>
              </a:lnSpc>
              <a:buSzPct val="25000"/>
              <a:buFont typeface="StarSymbol"/>
              <a:buChar char=""/>
            </a:pPr>
            <a:r>
              <a:rPr lang="en-US" sz="2800">
                <a:solidFill>
                  <a:srgbClr val="376092"/>
                </a:solidFill>
                <a:latin typeface="Calibri"/>
              </a:rPr>
              <a:t>More user-friendly</a:t>
            </a:r>
            <a:endParaRPr/>
          </a:p>
          <a:p>
            <a:pPr lvl="1">
              <a:lnSpc>
                <a:spcPct val="100000"/>
              </a:lnSpc>
              <a:buSzPct val="25000"/>
              <a:buFont typeface="StarSymbol"/>
              <a:buChar char=""/>
            </a:pPr>
            <a:r>
              <a:rPr lang="en-US" sz="2800">
                <a:solidFill>
                  <a:srgbClr val="376092"/>
                </a:solidFill>
                <a:latin typeface="Calibri"/>
              </a:rPr>
              <a:t>To contain more and updated time series of all major statistics</a:t>
            </a:r>
            <a:endParaRPr/>
          </a:p>
          <a:p>
            <a:pPr lvl="1">
              <a:lnSpc>
                <a:spcPct val="100000"/>
              </a:lnSpc>
              <a:buSzPct val="25000"/>
              <a:buFont typeface="StarSymbol"/>
              <a:buChar char=""/>
            </a:pPr>
            <a:r>
              <a:rPr lang="en-US" sz="2800">
                <a:solidFill>
                  <a:srgbClr val="376092"/>
                </a:solidFill>
                <a:latin typeface="Calibri"/>
              </a:rPr>
              <a:t>Allows for users to request data via the website</a:t>
            </a:r>
            <a:endParaRPr/>
          </a:p>
          <a:p>
            <a:pPr lvl="1">
              <a:lnSpc>
                <a:spcPct val="100000"/>
              </a:lnSpc>
              <a:buSzPct val="25000"/>
              <a:buFont typeface="StarSymbol"/>
              <a:buChar char=""/>
            </a:pPr>
            <a:r>
              <a:rPr lang="en-US" sz="2800">
                <a:solidFill>
                  <a:srgbClr val="376092"/>
                </a:solidFill>
                <a:latin typeface="Calibri"/>
              </a:rPr>
              <a:t>Next phase: include a facility by which users can create customized tables from existing databases</a:t>
            </a:r>
            <a:endParaRPr/>
          </a:p>
        </p:txBody>
      </p:sp>
    </p:spTree>
  </p:cSld>
  <p:timing>
    <p:tnLst>
      <p:par>
        <p:cTn dur="indefinite" id="234" nodeType="tmRoot" restart="never">
          <p:childTnLst>
            <p:seq>
              <p:cTn dur="indefinite" id="235" nodeType="mainSeq">
                <p:childTnLst>
                  <p:par>
                    <p:cTn fill="hold" id="236">
                      <p:stCondLst>
                        <p:cond delay="indefinite"/>
                      </p:stCondLst>
                      <p:childTnLst>
                        <p:par>
                          <p:cTn fill="hold" id="237">
                            <p:stCondLst>
                              <p:cond delay="0"/>
                            </p:stCondLst>
                            <p:childTnLst>
                              <p:par>
                                <p:cTn fill="hold" id="238" nodeType="clickEffect" presetClass="entr" presetID="22" presetSubtype="4">
                                  <p:stCondLst>
                                    <p:cond delay="0"/>
                                  </p:stCondLst>
                                  <p:childTnLst>
                                    <p:set>
                                      <p:cBhvr>
                                        <p:cTn dur="1" fill="hold" id="239">
                                          <p:stCondLst>
                                            <p:cond delay="0"/>
                                          </p:stCondLst>
                                        </p:cTn>
                                        <p:tgtEl>
                                          <p:spTgt spid="104">
                                            <p:txEl>
                                              <p:pRg end="9" st="0"/>
                                            </p:txEl>
                                          </p:spTgt>
                                        </p:tgtEl>
                                        <p:attrNameLst>
                                          <p:attrName>style.visibility</p:attrName>
                                        </p:attrNameLst>
                                      </p:cBhvr>
                                      <p:to>
                                        <p:strVal val="visible"/>
                                      </p:to>
                                    </p:set>
                                    <p:animEffect filter="wipe(down)" transition="out">
                                      <p:cBhvr additive="repl">
                                        <p:cTn dur="500" fill="freeze" id="240"/>
                                        <p:tgtEl>
                                          <p:spTgt spid="104">
                                            <p:txEl>
                                              <p:pRg end="9" st="0"/>
                                            </p:txEl>
                                          </p:spTgt>
                                        </p:tgtEl>
                                      </p:cBhvr>
                                    </p:animEffect>
                                  </p:childTnLst>
                                </p:cTn>
                              </p:par>
                              <p:par>
                                <p:cTn fill="hold" id="241" nodeType="withEffect" presetClass="entr" presetID="22" presetSubtype="4">
                                  <p:stCondLst>
                                    <p:cond delay="0"/>
                                  </p:stCondLst>
                                  <p:childTnLst>
                                    <p:set>
                                      <p:cBhvr>
                                        <p:cTn dur="1" fill="hold" id="242">
                                          <p:stCondLst>
                                            <p:cond delay="0"/>
                                          </p:stCondLst>
                                        </p:cTn>
                                        <p:tgtEl>
                                          <p:spTgt spid="104">
                                            <p:txEl>
                                              <p:pRg end="54" st="9"/>
                                            </p:txEl>
                                          </p:spTgt>
                                        </p:tgtEl>
                                        <p:attrNameLst>
                                          <p:attrName>style.visibility</p:attrName>
                                        </p:attrNameLst>
                                      </p:cBhvr>
                                      <p:to>
                                        <p:strVal val="visible"/>
                                      </p:to>
                                    </p:set>
                                    <p:animEffect filter="wipe(down)" transition="out">
                                      <p:cBhvr additive="repl">
                                        <p:cTn dur="500" fill="freeze" id="243"/>
                                        <p:tgtEl>
                                          <p:spTgt spid="104">
                                            <p:txEl>
                                              <p:pRg end="54" st="9"/>
                                            </p:txEl>
                                          </p:spTgt>
                                        </p:tgtEl>
                                      </p:cBhvr>
                                    </p:animEffect>
                                  </p:childTnLst>
                                </p:cTn>
                              </p:par>
                              <p:par>
                                <p:cTn fill="hold" id="244" nodeType="withEffect" presetClass="entr" presetID="22" presetSubtype="4">
                                  <p:stCondLst>
                                    <p:cond delay="0"/>
                                  </p:stCondLst>
                                  <p:childTnLst>
                                    <p:set>
                                      <p:cBhvr>
                                        <p:cTn dur="1" fill="hold" id="245">
                                          <p:stCondLst>
                                            <p:cond delay="0"/>
                                          </p:stCondLst>
                                        </p:cTn>
                                        <p:tgtEl>
                                          <p:spTgt spid="104">
                                            <p:txEl>
                                              <p:pRg end="73" st="54"/>
                                            </p:txEl>
                                          </p:spTgt>
                                        </p:tgtEl>
                                        <p:attrNameLst>
                                          <p:attrName>style.visibility</p:attrName>
                                        </p:attrNameLst>
                                      </p:cBhvr>
                                      <p:to>
                                        <p:strVal val="visible"/>
                                      </p:to>
                                    </p:set>
                                    <p:animEffect filter="wipe(down)" transition="out">
                                      <p:cBhvr additive="repl">
                                        <p:cTn dur="500" fill="freeze" id="246"/>
                                        <p:tgtEl>
                                          <p:spTgt spid="104">
                                            <p:txEl>
                                              <p:pRg end="73" st="54"/>
                                            </p:txEl>
                                          </p:spTgt>
                                        </p:tgtEl>
                                      </p:cBhvr>
                                    </p:animEffect>
                                  </p:childTnLst>
                                </p:cTn>
                              </p:par>
                              <p:par>
                                <p:cTn fill="hold" id="247" nodeType="withEffect" presetClass="entr" presetID="22" presetSubtype="4">
                                  <p:stCondLst>
                                    <p:cond delay="0"/>
                                  </p:stCondLst>
                                  <p:childTnLst>
                                    <p:set>
                                      <p:cBhvr>
                                        <p:cTn dur="1" fill="hold" id="248">
                                          <p:stCondLst>
                                            <p:cond delay="0"/>
                                          </p:stCondLst>
                                        </p:cTn>
                                        <p:tgtEl>
                                          <p:spTgt spid="104">
                                            <p:txEl>
                                              <p:pRg end="137" st="73"/>
                                            </p:txEl>
                                          </p:spTgt>
                                        </p:tgtEl>
                                        <p:attrNameLst>
                                          <p:attrName>style.visibility</p:attrName>
                                        </p:attrNameLst>
                                      </p:cBhvr>
                                      <p:to>
                                        <p:strVal val="visible"/>
                                      </p:to>
                                    </p:set>
                                    <p:animEffect filter="wipe(down)" transition="out">
                                      <p:cBhvr additive="repl">
                                        <p:cTn dur="500" fill="freeze" id="249"/>
                                        <p:tgtEl>
                                          <p:spTgt spid="104">
                                            <p:txEl>
                                              <p:pRg end="137" st="73"/>
                                            </p:txEl>
                                          </p:spTgt>
                                        </p:tgtEl>
                                      </p:cBhvr>
                                    </p:animEffect>
                                  </p:childTnLst>
                                </p:cTn>
                              </p:par>
                              <p:par>
                                <p:cTn fill="hold" id="250" nodeType="withEffect" presetClass="entr" presetID="22" presetSubtype="4">
                                  <p:stCondLst>
                                    <p:cond delay="0"/>
                                  </p:stCondLst>
                                  <p:childTnLst>
                                    <p:set>
                                      <p:cBhvr>
                                        <p:cTn dur="1" fill="hold" id="251">
                                          <p:stCondLst>
                                            <p:cond delay="0"/>
                                          </p:stCondLst>
                                        </p:cTn>
                                        <p:tgtEl>
                                          <p:spTgt spid="104">
                                            <p:txEl>
                                              <p:pRg end="186" st="137"/>
                                            </p:txEl>
                                          </p:spTgt>
                                        </p:tgtEl>
                                        <p:attrNameLst>
                                          <p:attrName>style.visibility</p:attrName>
                                        </p:attrNameLst>
                                      </p:cBhvr>
                                      <p:to>
                                        <p:strVal val="visible"/>
                                      </p:to>
                                    </p:set>
                                    <p:animEffect filter="wipe(down)" transition="out">
                                      <p:cBhvr additive="repl">
                                        <p:cTn dur="500" fill="freeze" id="252"/>
                                        <p:tgtEl>
                                          <p:spTgt spid="104">
                                            <p:txEl>
                                              <p:pRg end="186" st="137"/>
                                            </p:txEl>
                                          </p:spTgt>
                                        </p:tgtEl>
                                      </p:cBhvr>
                                    </p:animEffect>
                                  </p:childTnLst>
                                </p:cTn>
                              </p:par>
                              <p:par>
                                <p:cTn fill="hold" id="253" nodeType="withEffect" presetClass="entr" presetID="22" presetSubtype="4">
                                  <p:stCondLst>
                                    <p:cond delay="0"/>
                                  </p:stCondLst>
                                  <p:childTnLst>
                                    <p:set>
                                      <p:cBhvr>
                                        <p:cTn dur="1" fill="hold" id="254">
                                          <p:stCondLst>
                                            <p:cond delay="0"/>
                                          </p:stCondLst>
                                        </p:cTn>
                                        <p:tgtEl>
                                          <p:spTgt spid="104">
                                            <p:txEl>
                                              <p:pRg end="285" st="186"/>
                                            </p:txEl>
                                          </p:spTgt>
                                        </p:tgtEl>
                                        <p:attrNameLst>
                                          <p:attrName>style.visibility</p:attrName>
                                        </p:attrNameLst>
                                      </p:cBhvr>
                                      <p:to>
                                        <p:strVal val="visible"/>
                                      </p:to>
                                    </p:set>
                                    <p:animEffect filter="wipe(down)" transition="out">
                                      <p:cBhvr additive="repl">
                                        <p:cTn dur="500" fill="freeze" id="255"/>
                                        <p:tgtEl>
                                          <p:spTgt spid="104">
                                            <p:txEl>
                                              <p:pRg end="285" st="186"/>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5" name="TextShape 1"/>
          <p:cNvSpPr txBox="1"/>
          <p:nvPr/>
        </p:nvSpPr>
        <p:spPr>
          <a:xfrm>
            <a:off x="457200" y="274680"/>
            <a:ext cx="8229240" cy="1142640"/>
          </a:xfrm>
          <a:prstGeom prst="rect">
            <a:avLst/>
          </a:prstGeom>
        </p:spPr>
        <p:txBody>
          <a:bodyPr bIns="45000" lIns="90000" rIns="90000" tIns="45000"/>
          <a:p>
            <a:pPr algn="ctr">
              <a:lnSpc>
                <a:spcPct val="100000"/>
              </a:lnSpc>
            </a:pPr>
            <a:r>
              <a:rPr lang="en-US" sz="4400">
                <a:solidFill>
                  <a:srgbClr val="ffffff"/>
                </a:solidFill>
                <a:latin typeface="Calibri"/>
              </a:rPr>
              <a:t>Addressing Our Challenges (cont.)</a:t>
            </a:r>
            <a:endParaRPr/>
          </a:p>
        </p:txBody>
      </p:sp>
      <p:sp>
        <p:nvSpPr>
          <p:cNvPr id="106" name="TextShape 2"/>
          <p:cNvSpPr txBox="1"/>
          <p:nvPr/>
        </p:nvSpPr>
        <p:spPr>
          <a:xfrm>
            <a:off x="457200" y="1714320"/>
            <a:ext cx="8229240" cy="4411440"/>
          </a:xfrm>
          <a:prstGeom prst="rect">
            <a:avLst/>
          </a:prstGeom>
        </p:spPr>
        <p:txBody>
          <a:bodyPr bIns="45000" lIns="90000" rIns="90000" tIns="45000"/>
          <a:p>
            <a:pPr>
              <a:lnSpc>
                <a:spcPct val="100000"/>
              </a:lnSpc>
              <a:buFont typeface="Arial"/>
              <a:buChar char="•"/>
            </a:pPr>
            <a:r>
              <a:rPr b="1" lang="en-US" sz="3200">
                <a:solidFill>
                  <a:srgbClr val="376092"/>
                </a:solidFill>
                <a:latin typeface="Calibri"/>
              </a:rPr>
              <a:t>Building public confidence in SIB:</a:t>
            </a:r>
            <a:endParaRPr/>
          </a:p>
          <a:p>
            <a:pPr lvl="1">
              <a:lnSpc>
                <a:spcPct val="100000"/>
              </a:lnSpc>
              <a:buSzPct val="25000"/>
              <a:buFont typeface="StarSymbol"/>
              <a:buChar char=""/>
            </a:pPr>
            <a:r>
              <a:rPr lang="en-US" sz="2800">
                <a:solidFill>
                  <a:srgbClr val="376092"/>
                </a:solidFill>
                <a:latin typeface="Calibri"/>
              </a:rPr>
              <a:t>Ensure SIB has a greater public presence</a:t>
            </a:r>
            <a:endParaRPr/>
          </a:p>
          <a:p>
            <a:pPr lvl="1">
              <a:lnSpc>
                <a:spcPct val="100000"/>
              </a:lnSpc>
              <a:buSzPct val="25000"/>
              <a:buFont typeface="StarSymbol"/>
              <a:buChar char=""/>
            </a:pPr>
            <a:r>
              <a:rPr lang="en-US" sz="2800">
                <a:solidFill>
                  <a:srgbClr val="376092"/>
                </a:solidFill>
                <a:latin typeface="Calibri"/>
              </a:rPr>
              <a:t>Quarterly press releases and/or press conferences on major economic statistics and other reports</a:t>
            </a:r>
            <a:endParaRPr/>
          </a:p>
          <a:p>
            <a:pPr lvl="1">
              <a:lnSpc>
                <a:spcPct val="100000"/>
              </a:lnSpc>
              <a:buSzPct val="25000"/>
              <a:buFont typeface="StarSymbol"/>
              <a:buChar char=""/>
            </a:pPr>
            <a:r>
              <a:rPr lang="en-US" sz="2800">
                <a:solidFill>
                  <a:srgbClr val="376092"/>
                </a:solidFill>
                <a:latin typeface="Calibri"/>
              </a:rPr>
              <a:t>Reaching out to decision-makers to build awareness of data available from SIB</a:t>
            </a:r>
            <a:endParaRPr/>
          </a:p>
          <a:p>
            <a:pPr lvl="1">
              <a:lnSpc>
                <a:spcPct val="100000"/>
              </a:lnSpc>
              <a:buSzPct val="25000"/>
              <a:buFont typeface="StarSymbol"/>
              <a:buChar char=""/>
            </a:pPr>
            <a:r>
              <a:rPr lang="en-US" sz="2800">
                <a:solidFill>
                  <a:srgbClr val="376092"/>
                </a:solidFill>
                <a:latin typeface="Calibri"/>
              </a:rPr>
              <a:t>Public appearances by managers and subject-area specialists</a:t>
            </a:r>
            <a:endParaRPr/>
          </a:p>
        </p:txBody>
      </p:sp>
    </p:spTree>
  </p:cSld>
  <p:timing>
    <p:tnLst>
      <p:par>
        <p:cTn dur="indefinite" id="256" nodeType="tmRoot" restart="never">
          <p:childTnLst>
            <p:seq>
              <p:cTn dur="indefinite" id="257" nodeType="mainSeq">
                <p:childTnLst>
                  <p:par>
                    <p:cTn fill="hold" id="258">
                      <p:stCondLst>
                        <p:cond delay="indefinite"/>
                      </p:stCondLst>
                      <p:childTnLst>
                        <p:par>
                          <p:cTn fill="hold" id="259">
                            <p:stCondLst>
                              <p:cond delay="0"/>
                            </p:stCondLst>
                            <p:childTnLst>
                              <p:par>
                                <p:cTn fill="hold" id="260" nodeType="clickEffect" presetClass="entr" presetID="22" presetSubtype="4">
                                  <p:stCondLst>
                                    <p:cond delay="0"/>
                                  </p:stCondLst>
                                  <p:childTnLst>
                                    <p:set>
                                      <p:cBhvr>
                                        <p:cTn dur="1" fill="hold" id="261">
                                          <p:stCondLst>
                                            <p:cond delay="0"/>
                                          </p:stCondLst>
                                        </p:cTn>
                                        <p:tgtEl>
                                          <p:spTgt spid="106">
                                            <p:txEl>
                                              <p:pRg end="35" st="0"/>
                                            </p:txEl>
                                          </p:spTgt>
                                        </p:tgtEl>
                                        <p:attrNameLst>
                                          <p:attrName>style.visibility</p:attrName>
                                        </p:attrNameLst>
                                      </p:cBhvr>
                                      <p:to>
                                        <p:strVal val="visible"/>
                                      </p:to>
                                    </p:set>
                                    <p:animEffect filter="wipe(down)" transition="out">
                                      <p:cBhvr additive="repl">
                                        <p:cTn dur="500" fill="freeze" id="262"/>
                                        <p:tgtEl>
                                          <p:spTgt spid="106">
                                            <p:txEl>
                                              <p:pRg end="35" st="0"/>
                                            </p:txEl>
                                          </p:spTgt>
                                        </p:tgtEl>
                                      </p:cBhvr>
                                    </p:animEffect>
                                  </p:childTnLst>
                                </p:cTn>
                              </p:par>
                              <p:par>
                                <p:cTn fill="hold" id="263" nodeType="withEffect" presetClass="entr" presetID="22" presetSubtype="4">
                                  <p:stCondLst>
                                    <p:cond delay="0"/>
                                  </p:stCondLst>
                                  <p:childTnLst>
                                    <p:set>
                                      <p:cBhvr>
                                        <p:cTn dur="1" fill="hold" id="264">
                                          <p:stCondLst>
                                            <p:cond delay="0"/>
                                          </p:stCondLst>
                                        </p:cTn>
                                        <p:tgtEl>
                                          <p:spTgt spid="106">
                                            <p:txEl>
                                              <p:pRg end="76" st="35"/>
                                            </p:txEl>
                                          </p:spTgt>
                                        </p:tgtEl>
                                        <p:attrNameLst>
                                          <p:attrName>style.visibility</p:attrName>
                                        </p:attrNameLst>
                                      </p:cBhvr>
                                      <p:to>
                                        <p:strVal val="visible"/>
                                      </p:to>
                                    </p:set>
                                    <p:animEffect filter="wipe(down)" transition="out">
                                      <p:cBhvr additive="repl">
                                        <p:cTn dur="500" fill="freeze" id="265"/>
                                        <p:tgtEl>
                                          <p:spTgt spid="106">
                                            <p:txEl>
                                              <p:pRg end="76" st="35"/>
                                            </p:txEl>
                                          </p:spTgt>
                                        </p:tgtEl>
                                      </p:cBhvr>
                                    </p:animEffect>
                                  </p:childTnLst>
                                </p:cTn>
                              </p:par>
                              <p:par>
                                <p:cTn fill="hold" id="266" nodeType="withEffect" presetClass="entr" presetID="22" presetSubtype="4">
                                  <p:stCondLst>
                                    <p:cond delay="0"/>
                                  </p:stCondLst>
                                  <p:childTnLst>
                                    <p:set>
                                      <p:cBhvr>
                                        <p:cTn dur="1" fill="hold" id="267">
                                          <p:stCondLst>
                                            <p:cond delay="0"/>
                                          </p:stCondLst>
                                        </p:cTn>
                                        <p:tgtEl>
                                          <p:spTgt spid="106">
                                            <p:txEl>
                                              <p:pRg end="173" st="76"/>
                                            </p:txEl>
                                          </p:spTgt>
                                        </p:tgtEl>
                                        <p:attrNameLst>
                                          <p:attrName>style.visibility</p:attrName>
                                        </p:attrNameLst>
                                      </p:cBhvr>
                                      <p:to>
                                        <p:strVal val="visible"/>
                                      </p:to>
                                    </p:set>
                                    <p:animEffect filter="wipe(down)" transition="out">
                                      <p:cBhvr additive="repl">
                                        <p:cTn dur="500" fill="freeze" id="268"/>
                                        <p:tgtEl>
                                          <p:spTgt spid="106">
                                            <p:txEl>
                                              <p:pRg end="173" st="76"/>
                                            </p:txEl>
                                          </p:spTgt>
                                        </p:tgtEl>
                                      </p:cBhvr>
                                    </p:animEffect>
                                  </p:childTnLst>
                                </p:cTn>
                              </p:par>
                              <p:par>
                                <p:cTn fill="hold" id="269" nodeType="withEffect" presetClass="entr" presetID="22" presetSubtype="4">
                                  <p:stCondLst>
                                    <p:cond delay="0"/>
                                  </p:stCondLst>
                                  <p:childTnLst>
                                    <p:set>
                                      <p:cBhvr>
                                        <p:cTn dur="1" fill="hold" id="270">
                                          <p:stCondLst>
                                            <p:cond delay="0"/>
                                          </p:stCondLst>
                                        </p:cTn>
                                        <p:tgtEl>
                                          <p:spTgt spid="106">
                                            <p:txEl>
                                              <p:pRg end="251" st="173"/>
                                            </p:txEl>
                                          </p:spTgt>
                                        </p:tgtEl>
                                        <p:attrNameLst>
                                          <p:attrName>style.visibility</p:attrName>
                                        </p:attrNameLst>
                                      </p:cBhvr>
                                      <p:to>
                                        <p:strVal val="visible"/>
                                      </p:to>
                                    </p:set>
                                    <p:animEffect filter="wipe(down)" transition="out">
                                      <p:cBhvr additive="repl">
                                        <p:cTn dur="500" fill="freeze" id="271"/>
                                        <p:tgtEl>
                                          <p:spTgt spid="106">
                                            <p:txEl>
                                              <p:pRg end="251" st="173"/>
                                            </p:txEl>
                                          </p:spTgt>
                                        </p:tgtEl>
                                      </p:cBhvr>
                                    </p:animEffect>
                                  </p:childTnLst>
                                </p:cTn>
                              </p:par>
                              <p:par>
                                <p:cTn fill="hold" id="272" nodeType="withEffect" presetClass="entr" presetID="22" presetSubtype="4">
                                  <p:stCondLst>
                                    <p:cond delay="0"/>
                                  </p:stCondLst>
                                  <p:childTnLst>
                                    <p:set>
                                      <p:cBhvr>
                                        <p:cTn dur="1" fill="hold" id="273">
                                          <p:stCondLst>
                                            <p:cond delay="0"/>
                                          </p:stCondLst>
                                        </p:cTn>
                                        <p:tgtEl>
                                          <p:spTgt spid="106">
                                            <p:txEl>
                                              <p:pRg end="311" st="251"/>
                                            </p:txEl>
                                          </p:spTgt>
                                        </p:tgtEl>
                                        <p:attrNameLst>
                                          <p:attrName>style.visibility</p:attrName>
                                        </p:attrNameLst>
                                      </p:cBhvr>
                                      <p:to>
                                        <p:strVal val="visible"/>
                                      </p:to>
                                    </p:set>
                                    <p:animEffect filter="wipe(down)" transition="out">
                                      <p:cBhvr additive="repl">
                                        <p:cTn dur="500" fill="freeze" id="274"/>
                                        <p:tgtEl>
                                          <p:spTgt spid="106">
                                            <p:txEl>
                                              <p:pRg end="311" st="251"/>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7" name="TextShape 1"/>
          <p:cNvSpPr txBox="1"/>
          <p:nvPr/>
        </p:nvSpPr>
        <p:spPr>
          <a:xfrm>
            <a:off x="457200" y="274680"/>
            <a:ext cx="8229240" cy="1142640"/>
          </a:xfrm>
          <a:prstGeom prst="rect">
            <a:avLst/>
          </a:prstGeom>
        </p:spPr>
        <p:txBody>
          <a:bodyPr bIns="45000" lIns="90000" rIns="90000" tIns="45000"/>
          <a:p>
            <a:pPr algn="ctr">
              <a:lnSpc>
                <a:spcPct val="100000"/>
              </a:lnSpc>
            </a:pPr>
            <a:r>
              <a:rPr lang="en-US" sz="4400">
                <a:solidFill>
                  <a:srgbClr val="ffffff"/>
                </a:solidFill>
                <a:latin typeface="Calibri"/>
              </a:rPr>
              <a:t>Addressing Our Challenges (cont.)</a:t>
            </a:r>
            <a:endParaRPr/>
          </a:p>
        </p:txBody>
      </p:sp>
      <p:sp>
        <p:nvSpPr>
          <p:cNvPr id="108" name="TextShape 2"/>
          <p:cNvSpPr txBox="1"/>
          <p:nvPr/>
        </p:nvSpPr>
        <p:spPr>
          <a:xfrm>
            <a:off x="457200" y="1731960"/>
            <a:ext cx="8229240" cy="4268520"/>
          </a:xfrm>
          <a:prstGeom prst="rect">
            <a:avLst/>
          </a:prstGeom>
        </p:spPr>
        <p:txBody>
          <a:bodyPr bIns="45000" lIns="90000" rIns="90000" tIns="45000"/>
          <a:p>
            <a:pPr lvl="3">
              <a:lnSpc>
                <a:spcPct val="100000"/>
              </a:lnSpc>
              <a:buSzPct val="25000"/>
              <a:buFont typeface="StarSymbol"/>
              <a:buChar char=""/>
            </a:pPr>
            <a:r>
              <a:rPr lang="en-US" sz="2800">
                <a:solidFill>
                  <a:srgbClr val="376092"/>
                </a:solidFill>
                <a:latin typeface="Calibri"/>
              </a:rPr>
              <a:t>Include metadata on new website</a:t>
            </a:r>
            <a:endParaRPr/>
          </a:p>
          <a:p>
            <a:pPr lvl="3">
              <a:lnSpc>
                <a:spcPct val="100000"/>
              </a:lnSpc>
              <a:buSzPct val="25000"/>
              <a:buFont typeface="StarSymbol"/>
              <a:buChar char=""/>
            </a:pPr>
            <a:r>
              <a:rPr lang="en-US" sz="2800">
                <a:solidFill>
                  <a:srgbClr val="376092"/>
                </a:solidFill>
                <a:latin typeface="Calibri"/>
              </a:rPr>
              <a:t>Offer beginner-level statistics courses as a service to other government departments and in collaboration with University of Belize</a:t>
            </a:r>
            <a:endParaRPr/>
          </a:p>
          <a:p>
            <a:pPr lvl="3">
              <a:lnSpc>
                <a:spcPct val="100000"/>
              </a:lnSpc>
              <a:buSzPct val="25000"/>
              <a:buFont typeface="StarSymbol"/>
              <a:buChar char=""/>
            </a:pPr>
            <a:r>
              <a:rPr lang="en-US" sz="2800">
                <a:solidFill>
                  <a:srgbClr val="376092"/>
                </a:solidFill>
                <a:latin typeface="Calibri"/>
              </a:rPr>
              <a:t>Further develop and promote Microdata Access Policy</a:t>
            </a:r>
            <a:endParaRPr/>
          </a:p>
          <a:p>
            <a:pPr lvl="1">
              <a:lnSpc>
                <a:spcPct val="100000"/>
              </a:lnSpc>
              <a:buSzPct val="25000"/>
              <a:buFont typeface="StarSymbol"/>
              <a:buChar char=""/>
            </a:pPr>
            <a:r>
              <a:rPr b="1" lang="en-US" sz="3200">
                <a:solidFill>
                  <a:srgbClr val="376092"/>
                </a:solidFill>
                <a:latin typeface="Calibri"/>
              </a:rPr>
              <a:t>Recognizing data dissemination as an equally important function as production of statistics</a:t>
            </a:r>
            <a:endParaRPr/>
          </a:p>
          <a:p>
            <a:endParaRPr/>
          </a:p>
          <a:p>
            <a:pPr>
              <a:lnSpc>
                <a:spcPct val="100000"/>
              </a:lnSpc>
            </a:pPr>
            <a:endParaRPr/>
          </a:p>
        </p:txBody>
      </p:sp>
    </p:spTree>
  </p:cSld>
  <p:timing>
    <p:tnLst>
      <p:par>
        <p:cTn dur="indefinite" id="275" nodeType="tmRoot" restart="never">
          <p:childTnLst>
            <p:seq>
              <p:cTn dur="indefinite" id="276" nodeType="mainSeq">
                <p:childTnLst>
                  <p:par>
                    <p:cTn fill="hold" id="277">
                      <p:stCondLst>
                        <p:cond delay="indefinite"/>
                      </p:stCondLst>
                      <p:childTnLst>
                        <p:par>
                          <p:cTn fill="hold" id="278">
                            <p:stCondLst>
                              <p:cond delay="0"/>
                            </p:stCondLst>
                            <p:childTnLst>
                              <p:par>
                                <p:cTn fill="hold" id="279" nodeType="clickEffect" presetClass="entr" presetID="22" presetSubtype="4">
                                  <p:stCondLst>
                                    <p:cond delay="0"/>
                                  </p:stCondLst>
                                  <p:childTnLst>
                                    <p:set>
                                      <p:cBhvr>
                                        <p:cTn dur="1" fill="hold" id="280">
                                          <p:stCondLst>
                                            <p:cond delay="0"/>
                                          </p:stCondLst>
                                        </p:cTn>
                                        <p:tgtEl>
                                          <p:spTgt spid="108">
                                            <p:txEl>
                                              <p:pRg end="32" st="0"/>
                                            </p:txEl>
                                          </p:spTgt>
                                        </p:tgtEl>
                                        <p:attrNameLst>
                                          <p:attrName>style.visibility</p:attrName>
                                        </p:attrNameLst>
                                      </p:cBhvr>
                                      <p:to>
                                        <p:strVal val="visible"/>
                                      </p:to>
                                    </p:set>
                                    <p:animEffect filter="wipe(down)" transition="out">
                                      <p:cBhvr additive="repl">
                                        <p:cTn dur="500" fill="freeze" id="281"/>
                                        <p:tgtEl>
                                          <p:spTgt spid="108">
                                            <p:txEl>
                                              <p:pRg end="32" st="0"/>
                                            </p:txEl>
                                          </p:spTgt>
                                        </p:tgtEl>
                                      </p:cBhvr>
                                    </p:animEffect>
                                  </p:childTnLst>
                                </p:cTn>
                              </p:par>
                              <p:par>
                                <p:cTn fill="hold" id="282" nodeType="withEffect" presetClass="entr" presetID="22" presetSubtype="4">
                                  <p:stCondLst>
                                    <p:cond delay="0"/>
                                  </p:stCondLst>
                                  <p:childTnLst>
                                    <p:set>
                                      <p:cBhvr>
                                        <p:cTn dur="1" fill="hold" id="283">
                                          <p:stCondLst>
                                            <p:cond delay="0"/>
                                          </p:stCondLst>
                                        </p:cTn>
                                        <p:tgtEl>
                                          <p:spTgt spid="108">
                                            <p:txEl>
                                              <p:pRg end="164" st="32"/>
                                            </p:txEl>
                                          </p:spTgt>
                                        </p:tgtEl>
                                        <p:attrNameLst>
                                          <p:attrName>style.visibility</p:attrName>
                                        </p:attrNameLst>
                                      </p:cBhvr>
                                      <p:to>
                                        <p:strVal val="visible"/>
                                      </p:to>
                                    </p:set>
                                    <p:animEffect filter="wipe(down)" transition="out">
                                      <p:cBhvr additive="repl">
                                        <p:cTn dur="500" fill="freeze" id="284"/>
                                        <p:tgtEl>
                                          <p:spTgt spid="108">
                                            <p:txEl>
                                              <p:pRg end="164" st="32"/>
                                            </p:txEl>
                                          </p:spTgt>
                                        </p:tgtEl>
                                      </p:cBhvr>
                                    </p:animEffect>
                                  </p:childTnLst>
                                </p:cTn>
                              </p:par>
                              <p:par>
                                <p:cTn fill="hold" id="285" nodeType="withEffect" presetClass="entr" presetID="22" presetSubtype="4">
                                  <p:stCondLst>
                                    <p:cond delay="0"/>
                                  </p:stCondLst>
                                  <p:childTnLst>
                                    <p:set>
                                      <p:cBhvr>
                                        <p:cTn dur="1" fill="hold" id="286">
                                          <p:stCondLst>
                                            <p:cond delay="0"/>
                                          </p:stCondLst>
                                        </p:cTn>
                                        <p:tgtEl>
                                          <p:spTgt spid="108">
                                            <p:txEl>
                                              <p:pRg end="216" st="164"/>
                                            </p:txEl>
                                          </p:spTgt>
                                        </p:tgtEl>
                                        <p:attrNameLst>
                                          <p:attrName>style.visibility</p:attrName>
                                        </p:attrNameLst>
                                      </p:cBhvr>
                                      <p:to>
                                        <p:strVal val="visible"/>
                                      </p:to>
                                    </p:set>
                                    <p:animEffect filter="wipe(down)" transition="out">
                                      <p:cBhvr additive="repl">
                                        <p:cTn dur="500" fill="freeze" id="287"/>
                                        <p:tgtEl>
                                          <p:spTgt spid="108">
                                            <p:txEl>
                                              <p:pRg end="216" st="164"/>
                                            </p:txEl>
                                          </p:spTgt>
                                        </p:tgtEl>
                                      </p:cBhvr>
                                    </p:animEffect>
                                  </p:childTnLst>
                                </p:cTn>
                              </p:par>
                              <p:par>
                                <p:cTn fill="hold" id="288" nodeType="withEffect" presetClass="entr" presetID="22" presetSubtype="4">
                                  <p:stCondLst>
                                    <p:cond delay="0"/>
                                  </p:stCondLst>
                                  <p:childTnLst>
                                    <p:set>
                                      <p:cBhvr>
                                        <p:cTn dur="1" fill="hold" id="289">
                                          <p:stCondLst>
                                            <p:cond delay="0"/>
                                          </p:stCondLst>
                                        </p:cTn>
                                        <p:tgtEl>
                                          <p:spTgt spid="108">
                                            <p:txEl>
                                              <p:pRg end="308" st="216"/>
                                            </p:txEl>
                                          </p:spTgt>
                                        </p:tgtEl>
                                        <p:attrNameLst>
                                          <p:attrName>style.visibility</p:attrName>
                                        </p:attrNameLst>
                                      </p:cBhvr>
                                      <p:to>
                                        <p:strVal val="visible"/>
                                      </p:to>
                                    </p:set>
                                    <p:animEffect filter="wipe(down)" transition="out">
                                      <p:cBhvr additive="repl">
                                        <p:cTn dur="500" fill="freeze" id="290"/>
                                        <p:tgtEl>
                                          <p:spTgt spid="108">
                                            <p:txEl>
                                              <p:pRg end="308" st="216"/>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9" name="TextShape 1"/>
          <p:cNvSpPr txBox="1"/>
          <p:nvPr/>
        </p:nvSpPr>
        <p:spPr>
          <a:xfrm>
            <a:off x="457200" y="1600200"/>
            <a:ext cx="8229240" cy="4525560"/>
          </a:xfrm>
          <a:prstGeom prst="rect">
            <a:avLst/>
          </a:prstGeom>
        </p:spPr>
        <p:txBody>
          <a:bodyPr bIns="45000" lIns="90000" rIns="90000" tIns="45000"/>
          <a:p>
            <a:pPr>
              <a:lnSpc>
                <a:spcPct val="100000"/>
              </a:lnSpc>
            </a:pPr>
            <a:endParaRPr/>
          </a:p>
          <a:p>
            <a:pPr>
              <a:lnSpc>
                <a:spcPct val="100000"/>
              </a:lnSpc>
            </a:pPr>
            <a:endParaRPr/>
          </a:p>
          <a:p>
            <a:pPr algn="ctr">
              <a:lnSpc>
                <a:spcPct val="100000"/>
              </a:lnSpc>
            </a:pPr>
            <a:r>
              <a:rPr b="1" lang="en-US" sz="5400">
                <a:solidFill>
                  <a:srgbClr val="376092"/>
                </a:solidFill>
                <a:latin typeface="Calibri"/>
              </a:rPr>
              <a:t>THANK YOU.....QUESTIONS?</a:t>
            </a:r>
            <a:endParaRPr/>
          </a:p>
        </p:txBody>
      </p:sp>
    </p:spTree>
  </p:cSld>
  <p:timing>
    <p:tnLst>
      <p:par>
        <p:cTn dur="indefinite" id="291" nodeType="tmRoot" restart="never">
          <p:childTnLst>
            <p:seq>
              <p:cTn dur="indefinite" id="292" nodeType="mainSeq">
                <p:childTnLst>
                  <p:par>
                    <p:cTn fill="hold" id="293">
                      <p:stCondLst>
                        <p:cond delay="indefinite"/>
                      </p:stCondLst>
                      <p:childTnLst>
                        <p:par>
                          <p:cTn fill="hold" id="294">
                            <p:stCondLst>
                              <p:cond delay="0"/>
                            </p:stCondLst>
                            <p:childTnLst>
                              <p:par>
                                <p:cTn fill="hold" id="295" nodeType="clickEffect" presetClass="entr" presetID="10">
                                  <p:stCondLst>
                                    <p:cond delay="0"/>
                                  </p:stCondLst>
                                  <p:childTnLst>
                                    <p:set>
                                      <p:cBhvr>
                                        <p:cTn dur="1" fill="hold" id="296">
                                          <p:stCondLst>
                                            <p:cond delay="0"/>
                                          </p:stCondLst>
                                        </p:cTn>
                                        <p:tgtEl>
                                          <p:spTgt spid="109">
                                            <p:txEl>
                                              <p:pRg end="27" st="2"/>
                                            </p:txEl>
                                          </p:spTgt>
                                        </p:tgtEl>
                                        <p:attrNameLst>
                                          <p:attrName>style.visibility</p:attrName>
                                        </p:attrNameLst>
                                      </p:cBhvr>
                                      <p:to>
                                        <p:strVal val="visible"/>
                                      </p:to>
                                    </p:set>
                                    <p:animEffect filter="fade" transition="in">
                                      <p:cBhvr additive="repl">
                                        <p:cTn dur="2000" fill="freeze" id="297"/>
                                        <p:tgtEl>
                                          <p:spTgt spid="109">
                                            <p:txEl>
                                              <p:pRg end="27" st="2"/>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TextShape 1"/>
          <p:cNvSpPr txBox="1"/>
          <p:nvPr/>
        </p:nvSpPr>
        <p:spPr>
          <a:xfrm>
            <a:off x="457200" y="274680"/>
            <a:ext cx="8229240" cy="1142640"/>
          </a:xfrm>
          <a:prstGeom prst="rect">
            <a:avLst/>
          </a:prstGeom>
        </p:spPr>
        <p:txBody>
          <a:bodyPr bIns="45000" lIns="90000" rIns="90000" tIns="45000"/>
          <a:p>
            <a:pPr algn="ctr">
              <a:lnSpc>
                <a:spcPct val="100000"/>
              </a:lnSpc>
            </a:pPr>
            <a:r>
              <a:rPr lang="en-US" sz="4400">
                <a:solidFill>
                  <a:srgbClr val="ffffff"/>
                </a:solidFill>
                <a:latin typeface="Calibri"/>
              </a:rPr>
              <a:t>Introduction</a:t>
            </a:r>
            <a:endParaRPr/>
          </a:p>
        </p:txBody>
      </p:sp>
      <p:sp>
        <p:nvSpPr>
          <p:cNvPr id="82" name="TextShape 2"/>
          <p:cNvSpPr txBox="1"/>
          <p:nvPr/>
        </p:nvSpPr>
        <p:spPr>
          <a:xfrm>
            <a:off x="457200" y="1857240"/>
            <a:ext cx="8400600" cy="4714560"/>
          </a:xfrm>
          <a:prstGeom prst="rect">
            <a:avLst/>
          </a:prstGeom>
        </p:spPr>
        <p:txBody>
          <a:bodyPr bIns="45000" lIns="90000" rIns="90000" tIns="45000"/>
          <a:p>
            <a:pPr>
              <a:lnSpc>
                <a:spcPct val="100000"/>
              </a:lnSpc>
              <a:buFont typeface="Arial"/>
              <a:buChar char="•"/>
            </a:pPr>
            <a:r>
              <a:rPr lang="en-US" sz="3000">
                <a:solidFill>
                  <a:srgbClr val="376092"/>
                </a:solidFill>
                <a:latin typeface="Calibri"/>
              </a:rPr>
              <a:t>The Statistical Institute of Belize (SIB) is a statutory body established in 2007</a:t>
            </a:r>
            <a:endParaRPr/>
          </a:p>
          <a:p>
            <a:pPr>
              <a:lnSpc>
                <a:spcPct val="100000"/>
              </a:lnSpc>
              <a:buFont typeface="Arial"/>
              <a:buChar char="•"/>
            </a:pPr>
            <a:r>
              <a:rPr lang="en-US" sz="3000">
                <a:solidFill>
                  <a:srgbClr val="376092"/>
                </a:solidFill>
                <a:latin typeface="Calibri"/>
              </a:rPr>
              <a:t>National statistical agency</a:t>
            </a:r>
            <a:endParaRPr/>
          </a:p>
          <a:p>
            <a:pPr>
              <a:lnSpc>
                <a:spcPct val="100000"/>
              </a:lnSpc>
              <a:buFont typeface="Arial"/>
              <a:buChar char="•"/>
            </a:pPr>
            <a:r>
              <a:rPr lang="en-US" sz="3000">
                <a:solidFill>
                  <a:srgbClr val="376092"/>
                </a:solidFill>
                <a:latin typeface="Calibri"/>
              </a:rPr>
              <a:t>Primary functions: to collect, compile, extract, analyze and release official statistics on Belize</a:t>
            </a:r>
            <a:endParaRPr/>
          </a:p>
          <a:p>
            <a:pPr>
              <a:lnSpc>
                <a:spcPct val="100000"/>
              </a:lnSpc>
              <a:buFont typeface="Arial"/>
              <a:buChar char="•"/>
            </a:pPr>
            <a:r>
              <a:rPr lang="en-US" sz="3000">
                <a:solidFill>
                  <a:srgbClr val="376092"/>
                </a:solidFill>
                <a:latin typeface="Calibri"/>
              </a:rPr>
              <a:t>Economic, demographic and social conditions</a:t>
            </a:r>
            <a:endParaRPr/>
          </a:p>
          <a:p>
            <a:pPr>
              <a:lnSpc>
                <a:spcPct val="100000"/>
              </a:lnSpc>
              <a:buFont typeface="Arial"/>
              <a:buChar char="•"/>
            </a:pPr>
            <a:r>
              <a:rPr lang="en-US" sz="3000">
                <a:solidFill>
                  <a:srgbClr val="376092"/>
                </a:solidFill>
                <a:latin typeface="Calibri"/>
              </a:rPr>
              <a:t>Stakeholders: Government, international organizations, other NGOs, researchers, general public</a:t>
            </a:r>
            <a:endParaRPr/>
          </a:p>
        </p:txBody>
      </p:sp>
    </p:spTree>
  </p:cSld>
  <p:timing>
    <p:tnLst>
      <p:par>
        <p:cTn dur="indefinite" id="1" nodeType="tmRoot" restart="never">
          <p:childTnLst>
            <p:seq>
              <p:cTn dur="indefinite" id="2" nodeType="mainSeq">
                <p:childTnLst>
                  <p:par>
                    <p:cTn fill="hold" id="3">
                      <p:stCondLst>
                        <p:cond delay="indefinite"/>
                      </p:stCondLst>
                      <p:childTnLst>
                        <p:par>
                          <p:cTn fill="hold" id="4">
                            <p:stCondLst>
                              <p:cond delay="0"/>
                            </p:stCondLst>
                            <p:childTnLst>
                              <p:par>
                                <p:cTn fill="hold" id="5" nodeType="clickEffect" presetClass="entr" presetID="22" presetSubtype="4">
                                  <p:stCondLst>
                                    <p:cond delay="0"/>
                                  </p:stCondLst>
                                  <p:childTnLst>
                                    <p:set>
                                      <p:cBhvr>
                                        <p:cTn dur="1" fill="hold" id="6">
                                          <p:stCondLst>
                                            <p:cond delay="0"/>
                                          </p:stCondLst>
                                        </p:cTn>
                                        <p:tgtEl>
                                          <p:spTgt spid="82">
                                            <p:txEl>
                                              <p:pRg end="82" st="0"/>
                                            </p:txEl>
                                          </p:spTgt>
                                        </p:tgtEl>
                                        <p:attrNameLst>
                                          <p:attrName>style.visibility</p:attrName>
                                        </p:attrNameLst>
                                      </p:cBhvr>
                                      <p:to>
                                        <p:strVal val="visible"/>
                                      </p:to>
                                    </p:set>
                                    <p:animEffect filter="wipe(down)" transition="out">
                                      <p:cBhvr additive="repl">
                                        <p:cTn dur="500" fill="freeze" id="7"/>
                                        <p:tgtEl>
                                          <p:spTgt spid="82">
                                            <p:txEl>
                                              <p:pRg end="82" st="0"/>
                                            </p:txEl>
                                          </p:spTgt>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22" presetSubtype="4">
                                  <p:stCondLst>
                                    <p:cond delay="0"/>
                                  </p:stCondLst>
                                  <p:childTnLst>
                                    <p:set>
                                      <p:cBhvr>
                                        <p:cTn dur="1" fill="hold" id="11">
                                          <p:stCondLst>
                                            <p:cond delay="0"/>
                                          </p:stCondLst>
                                        </p:cTn>
                                        <p:tgtEl>
                                          <p:spTgt spid="82">
                                            <p:txEl>
                                              <p:pRg end="110" st="82"/>
                                            </p:txEl>
                                          </p:spTgt>
                                        </p:tgtEl>
                                        <p:attrNameLst>
                                          <p:attrName>style.visibility</p:attrName>
                                        </p:attrNameLst>
                                      </p:cBhvr>
                                      <p:to>
                                        <p:strVal val="visible"/>
                                      </p:to>
                                    </p:set>
                                    <p:animEffect filter="wipe(down)" transition="out">
                                      <p:cBhvr additive="repl">
                                        <p:cTn dur="500" fill="freeze" id="12"/>
                                        <p:tgtEl>
                                          <p:spTgt spid="82">
                                            <p:txEl>
                                              <p:pRg end="110" st="82"/>
                                            </p:txEl>
                                          </p:spTgt>
                                        </p:tgtEl>
                                      </p:cBhvr>
                                    </p:animEffect>
                                  </p:childTnLst>
                                </p:cTn>
                              </p:par>
                            </p:childTnLst>
                          </p:cTn>
                        </p:par>
                      </p:childTnLst>
                    </p:cTn>
                  </p:par>
                  <p:par>
                    <p:cTn fill="hold" id="13">
                      <p:stCondLst>
                        <p:cond delay="indefinite"/>
                      </p:stCondLst>
                      <p:childTnLst>
                        <p:par>
                          <p:cTn fill="hold" id="14">
                            <p:stCondLst>
                              <p:cond delay="0"/>
                            </p:stCondLst>
                            <p:childTnLst>
                              <p:par>
                                <p:cTn fill="hold" id="15" nodeType="clickEffect" presetClass="entr" presetID="22" presetSubtype="4">
                                  <p:stCondLst>
                                    <p:cond delay="0"/>
                                  </p:stCondLst>
                                  <p:childTnLst>
                                    <p:set>
                                      <p:cBhvr>
                                        <p:cTn dur="1" fill="hold" id="16">
                                          <p:stCondLst>
                                            <p:cond delay="0"/>
                                          </p:stCondLst>
                                        </p:cTn>
                                        <p:tgtEl>
                                          <p:spTgt spid="82">
                                            <p:txEl>
                                              <p:pRg end="209" st="110"/>
                                            </p:txEl>
                                          </p:spTgt>
                                        </p:tgtEl>
                                        <p:attrNameLst>
                                          <p:attrName>style.visibility</p:attrName>
                                        </p:attrNameLst>
                                      </p:cBhvr>
                                      <p:to>
                                        <p:strVal val="visible"/>
                                      </p:to>
                                    </p:set>
                                    <p:animEffect filter="wipe(down)" transition="out">
                                      <p:cBhvr additive="repl">
                                        <p:cTn dur="500" fill="freeze" id="17"/>
                                        <p:tgtEl>
                                          <p:spTgt spid="82">
                                            <p:txEl>
                                              <p:pRg end="209" st="110"/>
                                            </p:txEl>
                                          </p:spTgt>
                                        </p:tgtEl>
                                      </p:cBhvr>
                                    </p:animEffect>
                                  </p:childTnLst>
                                </p:cTn>
                              </p:par>
                            </p:childTnLst>
                          </p:cTn>
                        </p:par>
                      </p:childTnLst>
                    </p:cTn>
                  </p:par>
                  <p:par>
                    <p:cTn fill="hold" id="18">
                      <p:stCondLst>
                        <p:cond delay="indefinite"/>
                      </p:stCondLst>
                      <p:childTnLst>
                        <p:par>
                          <p:cTn fill="hold" id="19">
                            <p:stCondLst>
                              <p:cond delay="0"/>
                            </p:stCondLst>
                            <p:childTnLst>
                              <p:par>
                                <p:cTn fill="hold" id="20" nodeType="clickEffect" presetClass="entr" presetID="22" presetSubtype="4">
                                  <p:stCondLst>
                                    <p:cond delay="0"/>
                                  </p:stCondLst>
                                  <p:childTnLst>
                                    <p:set>
                                      <p:cBhvr>
                                        <p:cTn dur="1" fill="hold" id="21">
                                          <p:stCondLst>
                                            <p:cond delay="0"/>
                                          </p:stCondLst>
                                        </p:cTn>
                                        <p:tgtEl>
                                          <p:spTgt spid="82">
                                            <p:txEl>
                                              <p:pRg end="253" st="209"/>
                                            </p:txEl>
                                          </p:spTgt>
                                        </p:tgtEl>
                                        <p:attrNameLst>
                                          <p:attrName>style.visibility</p:attrName>
                                        </p:attrNameLst>
                                      </p:cBhvr>
                                      <p:to>
                                        <p:strVal val="visible"/>
                                      </p:to>
                                    </p:set>
                                    <p:animEffect filter="wipe(down)" transition="out">
                                      <p:cBhvr additive="repl">
                                        <p:cTn dur="500" fill="freeze" id="22"/>
                                        <p:tgtEl>
                                          <p:spTgt spid="82">
                                            <p:txEl>
                                              <p:pRg end="253" st="209"/>
                                            </p:txEl>
                                          </p:spTgt>
                                        </p:tgtEl>
                                      </p:cBhvr>
                                    </p:animEffect>
                                  </p:childTnLst>
                                </p:cTn>
                              </p:par>
                            </p:childTnLst>
                          </p:cTn>
                        </p:par>
                      </p:childTnLst>
                    </p:cTn>
                  </p:par>
                  <p:par>
                    <p:cTn fill="hold" id="23">
                      <p:stCondLst>
                        <p:cond delay="indefinite"/>
                      </p:stCondLst>
                      <p:childTnLst>
                        <p:par>
                          <p:cTn fill="hold" id="24">
                            <p:stCondLst>
                              <p:cond delay="0"/>
                            </p:stCondLst>
                            <p:childTnLst>
                              <p:par>
                                <p:cTn fill="hold" id="25" nodeType="clickEffect" presetClass="entr" presetID="22" presetSubtype="4">
                                  <p:stCondLst>
                                    <p:cond delay="0"/>
                                  </p:stCondLst>
                                  <p:childTnLst>
                                    <p:set>
                                      <p:cBhvr>
                                        <p:cTn dur="1" fill="hold" id="26">
                                          <p:stCondLst>
                                            <p:cond delay="0"/>
                                          </p:stCondLst>
                                        </p:cTn>
                                        <p:tgtEl>
                                          <p:spTgt spid="82">
                                            <p:txEl>
                                              <p:pRg end="348" st="253"/>
                                            </p:txEl>
                                          </p:spTgt>
                                        </p:tgtEl>
                                        <p:attrNameLst>
                                          <p:attrName>style.visibility</p:attrName>
                                        </p:attrNameLst>
                                      </p:cBhvr>
                                      <p:to>
                                        <p:strVal val="visible"/>
                                      </p:to>
                                    </p:set>
                                    <p:animEffect filter="wipe(down)" transition="out">
                                      <p:cBhvr additive="repl">
                                        <p:cTn dur="500" fill="freeze" id="27"/>
                                        <p:tgtEl>
                                          <p:spTgt spid="82">
                                            <p:txEl>
                                              <p:pRg end="348" st="253"/>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3" name="TextShape 1"/>
          <p:cNvSpPr txBox="1"/>
          <p:nvPr/>
        </p:nvSpPr>
        <p:spPr>
          <a:xfrm>
            <a:off x="457200" y="274680"/>
            <a:ext cx="8229240" cy="1142640"/>
          </a:xfrm>
          <a:prstGeom prst="rect">
            <a:avLst/>
          </a:prstGeom>
        </p:spPr>
        <p:txBody>
          <a:bodyPr bIns="45000" lIns="90000" rIns="90000" tIns="45000"/>
          <a:p>
            <a:pPr algn="ctr">
              <a:lnSpc>
                <a:spcPct val="100000"/>
              </a:lnSpc>
            </a:pPr>
            <a:r>
              <a:rPr lang="en-US" sz="4400">
                <a:solidFill>
                  <a:srgbClr val="ffffff"/>
                </a:solidFill>
                <a:latin typeface="Calibri"/>
              </a:rPr>
              <a:t>Human Resources</a:t>
            </a:r>
            <a:endParaRPr/>
          </a:p>
        </p:txBody>
      </p:sp>
      <p:sp>
        <p:nvSpPr>
          <p:cNvPr id="84" name="TextShape 2"/>
          <p:cNvSpPr txBox="1"/>
          <p:nvPr/>
        </p:nvSpPr>
        <p:spPr>
          <a:xfrm>
            <a:off x="457200" y="1857240"/>
            <a:ext cx="8229240" cy="4268520"/>
          </a:xfrm>
          <a:prstGeom prst="rect">
            <a:avLst/>
          </a:prstGeom>
        </p:spPr>
        <p:txBody>
          <a:bodyPr bIns="45000" lIns="90000" rIns="90000" tIns="45000"/>
          <a:p>
            <a:pPr>
              <a:lnSpc>
                <a:spcPct val="100000"/>
              </a:lnSpc>
              <a:buFont typeface="Arial"/>
              <a:buChar char="•"/>
            </a:pPr>
            <a:r>
              <a:rPr lang="en-US" sz="3200">
                <a:solidFill>
                  <a:srgbClr val="376092"/>
                </a:solidFill>
                <a:latin typeface="Calibri"/>
              </a:rPr>
              <a:t>Total staff of about 35 persons, including managers and administrative support staff</a:t>
            </a:r>
            <a:endParaRPr/>
          </a:p>
          <a:p>
            <a:pPr>
              <a:lnSpc>
                <a:spcPct val="100000"/>
              </a:lnSpc>
              <a:buFont typeface="Arial"/>
              <a:buChar char="•"/>
            </a:pPr>
            <a:r>
              <a:rPr lang="en-US" sz="3200">
                <a:solidFill>
                  <a:srgbClr val="376092"/>
                </a:solidFill>
                <a:latin typeface="Calibri"/>
              </a:rPr>
              <a:t>Statistics produced by Economic Statistics and Census &amp; Surveys departments</a:t>
            </a:r>
            <a:endParaRPr/>
          </a:p>
          <a:p>
            <a:pPr>
              <a:lnSpc>
                <a:spcPct val="100000"/>
              </a:lnSpc>
              <a:buFont typeface="Arial"/>
              <a:buChar char="•"/>
            </a:pPr>
            <a:r>
              <a:rPr lang="en-US" sz="3200">
                <a:solidFill>
                  <a:srgbClr val="376092"/>
                </a:solidFill>
                <a:latin typeface="Calibri"/>
              </a:rPr>
              <a:t>Statistics disseminated to the public by the Data Dissemination department </a:t>
            </a:r>
            <a:endParaRPr/>
          </a:p>
        </p:txBody>
      </p:sp>
    </p:spTree>
  </p:cSld>
  <p:timing>
    <p:tnLst>
      <p:par>
        <p:cTn dur="indefinite" id="28" nodeType="tmRoot" restart="never">
          <p:childTnLst>
            <p:seq>
              <p:cTn dur="indefinite" id="29" nodeType="mainSeq">
                <p:childTnLst>
                  <p:par>
                    <p:cTn fill="hold" id="30">
                      <p:stCondLst>
                        <p:cond delay="indefinite"/>
                      </p:stCondLst>
                      <p:childTnLst>
                        <p:par>
                          <p:cTn fill="hold" id="31">
                            <p:stCondLst>
                              <p:cond delay="0"/>
                            </p:stCondLst>
                            <p:childTnLst>
                              <p:par>
                                <p:cTn fill="hold" id="32" nodeType="clickEffect" presetClass="entr" presetID="22" presetSubtype="4">
                                  <p:stCondLst>
                                    <p:cond delay="0"/>
                                  </p:stCondLst>
                                  <p:childTnLst>
                                    <p:set>
                                      <p:cBhvr>
                                        <p:cTn dur="1" fill="hold" id="33">
                                          <p:stCondLst>
                                            <p:cond delay="0"/>
                                          </p:stCondLst>
                                        </p:cTn>
                                        <p:tgtEl>
                                          <p:spTgt spid="84">
                                            <p:txEl>
                                              <p:pRg end="85" st="0"/>
                                            </p:txEl>
                                          </p:spTgt>
                                        </p:tgtEl>
                                        <p:attrNameLst>
                                          <p:attrName>style.visibility</p:attrName>
                                        </p:attrNameLst>
                                      </p:cBhvr>
                                      <p:to>
                                        <p:strVal val="visible"/>
                                      </p:to>
                                    </p:set>
                                    <p:animEffect filter="wipe(down)" transition="out">
                                      <p:cBhvr additive="repl">
                                        <p:cTn dur="500" fill="freeze" id="34"/>
                                        <p:tgtEl>
                                          <p:spTgt spid="84">
                                            <p:txEl>
                                              <p:pRg end="85" st="0"/>
                                            </p:txEl>
                                          </p:spTgt>
                                        </p:tgtEl>
                                      </p:cBhvr>
                                    </p:animEffect>
                                  </p:childTnLst>
                                </p:cTn>
                              </p:par>
                            </p:childTnLst>
                          </p:cTn>
                        </p:par>
                      </p:childTnLst>
                    </p:cTn>
                  </p:par>
                  <p:par>
                    <p:cTn fill="hold" id="35">
                      <p:stCondLst>
                        <p:cond delay="indefinite"/>
                      </p:stCondLst>
                      <p:childTnLst>
                        <p:par>
                          <p:cTn fill="hold" id="36">
                            <p:stCondLst>
                              <p:cond delay="0"/>
                            </p:stCondLst>
                            <p:childTnLst>
                              <p:par>
                                <p:cTn fill="hold" id="37" nodeType="clickEffect" presetClass="entr" presetID="22" presetSubtype="4">
                                  <p:stCondLst>
                                    <p:cond delay="0"/>
                                  </p:stCondLst>
                                  <p:childTnLst>
                                    <p:set>
                                      <p:cBhvr>
                                        <p:cTn dur="1" fill="hold" id="38">
                                          <p:stCondLst>
                                            <p:cond delay="0"/>
                                          </p:stCondLst>
                                        </p:cTn>
                                        <p:tgtEl>
                                          <p:spTgt spid="84">
                                            <p:txEl>
                                              <p:pRg end="161" st="85"/>
                                            </p:txEl>
                                          </p:spTgt>
                                        </p:tgtEl>
                                        <p:attrNameLst>
                                          <p:attrName>style.visibility</p:attrName>
                                        </p:attrNameLst>
                                      </p:cBhvr>
                                      <p:to>
                                        <p:strVal val="visible"/>
                                      </p:to>
                                    </p:set>
                                    <p:animEffect filter="wipe(down)" transition="out">
                                      <p:cBhvr additive="repl">
                                        <p:cTn dur="500" fill="freeze" id="39"/>
                                        <p:tgtEl>
                                          <p:spTgt spid="84">
                                            <p:txEl>
                                              <p:pRg end="161" st="85"/>
                                            </p:txEl>
                                          </p:spTgt>
                                        </p:tgtEl>
                                      </p:cBhvr>
                                    </p:animEffect>
                                  </p:childTnLst>
                                </p:cTn>
                              </p:par>
                            </p:childTnLst>
                          </p:cTn>
                        </p:par>
                      </p:childTnLst>
                    </p:cTn>
                  </p:par>
                  <p:par>
                    <p:cTn fill="hold" id="40">
                      <p:stCondLst>
                        <p:cond delay="indefinite"/>
                      </p:stCondLst>
                      <p:childTnLst>
                        <p:par>
                          <p:cTn fill="hold" id="41">
                            <p:stCondLst>
                              <p:cond delay="0"/>
                            </p:stCondLst>
                            <p:childTnLst>
                              <p:par>
                                <p:cTn fill="hold" id="42" nodeType="clickEffect" presetClass="entr" presetID="22" presetSubtype="4">
                                  <p:stCondLst>
                                    <p:cond delay="0"/>
                                  </p:stCondLst>
                                  <p:childTnLst>
                                    <p:set>
                                      <p:cBhvr>
                                        <p:cTn dur="1" fill="hold" id="43">
                                          <p:stCondLst>
                                            <p:cond delay="0"/>
                                          </p:stCondLst>
                                        </p:cTn>
                                        <p:tgtEl>
                                          <p:spTgt spid="84">
                                            <p:txEl>
                                              <p:pRg end="237" st="161"/>
                                            </p:txEl>
                                          </p:spTgt>
                                        </p:tgtEl>
                                        <p:attrNameLst>
                                          <p:attrName>style.visibility</p:attrName>
                                        </p:attrNameLst>
                                      </p:cBhvr>
                                      <p:to>
                                        <p:strVal val="visible"/>
                                      </p:to>
                                    </p:set>
                                    <p:animEffect filter="wipe(down)" transition="out">
                                      <p:cBhvr additive="repl">
                                        <p:cTn dur="500" fill="freeze" id="44"/>
                                        <p:tgtEl>
                                          <p:spTgt spid="84">
                                            <p:txEl>
                                              <p:pRg end="237" st="161"/>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TextShape 1"/>
          <p:cNvSpPr txBox="1"/>
          <p:nvPr/>
        </p:nvSpPr>
        <p:spPr>
          <a:xfrm>
            <a:off x="457200" y="274680"/>
            <a:ext cx="8229240" cy="1142640"/>
          </a:xfrm>
          <a:prstGeom prst="rect">
            <a:avLst/>
          </a:prstGeom>
        </p:spPr>
        <p:txBody>
          <a:bodyPr bIns="45000" lIns="90000" rIns="90000" tIns="45000"/>
          <a:p>
            <a:pPr algn="ctr">
              <a:lnSpc>
                <a:spcPct val="100000"/>
              </a:lnSpc>
            </a:pPr>
            <a:r>
              <a:rPr lang="en-US" sz="4400">
                <a:solidFill>
                  <a:srgbClr val="ffffff"/>
                </a:solidFill>
                <a:latin typeface="Calibri"/>
              </a:rPr>
              <a:t>Data Dissemination Department</a:t>
            </a:r>
            <a:endParaRPr/>
          </a:p>
        </p:txBody>
      </p:sp>
      <p:sp>
        <p:nvSpPr>
          <p:cNvPr id="86" name="TextShape 2"/>
          <p:cNvSpPr txBox="1"/>
          <p:nvPr/>
        </p:nvSpPr>
        <p:spPr>
          <a:xfrm>
            <a:off x="457200" y="1857240"/>
            <a:ext cx="8229240" cy="4268520"/>
          </a:xfrm>
          <a:prstGeom prst="rect">
            <a:avLst/>
          </a:prstGeom>
        </p:spPr>
        <p:txBody>
          <a:bodyPr bIns="45000" lIns="90000" rIns="90000" tIns="45000"/>
          <a:p>
            <a:pPr>
              <a:lnSpc>
                <a:spcPct val="100000"/>
              </a:lnSpc>
              <a:buFont typeface="Arial"/>
              <a:buChar char="•"/>
            </a:pPr>
            <a:r>
              <a:rPr lang="en-US" sz="3200">
                <a:solidFill>
                  <a:srgbClr val="376092"/>
                </a:solidFill>
                <a:latin typeface="Calibri"/>
              </a:rPr>
              <a:t>Data dissemination function has existed at SIB since its establishment</a:t>
            </a:r>
            <a:endParaRPr/>
          </a:p>
          <a:p>
            <a:pPr>
              <a:lnSpc>
                <a:spcPct val="100000"/>
              </a:lnSpc>
              <a:buFont typeface="Arial"/>
              <a:buChar char="•"/>
            </a:pPr>
            <a:r>
              <a:rPr lang="en-US" sz="3200">
                <a:solidFill>
                  <a:srgbClr val="376092"/>
                </a:solidFill>
                <a:latin typeface="Calibri"/>
              </a:rPr>
              <a:t>Has only recently (9 months) been formalized into a full department of the Institute</a:t>
            </a:r>
            <a:endParaRPr/>
          </a:p>
          <a:p>
            <a:pPr>
              <a:lnSpc>
                <a:spcPct val="100000"/>
              </a:lnSpc>
              <a:buFont typeface="Arial"/>
              <a:buChar char="•"/>
            </a:pPr>
            <a:r>
              <a:rPr lang="en-US" sz="3200">
                <a:solidFill>
                  <a:srgbClr val="376092"/>
                </a:solidFill>
                <a:latin typeface="Calibri"/>
              </a:rPr>
              <a:t>Staffed by: </a:t>
            </a:r>
            <a:endParaRPr/>
          </a:p>
          <a:p>
            <a:pPr lvl="1">
              <a:lnSpc>
                <a:spcPct val="100000"/>
              </a:lnSpc>
              <a:buSzPct val="25000"/>
              <a:buFont typeface="StarSymbol"/>
              <a:buChar char=""/>
            </a:pPr>
            <a:r>
              <a:rPr lang="en-US" sz="2800">
                <a:solidFill>
                  <a:srgbClr val="376092"/>
                </a:solidFill>
                <a:latin typeface="Calibri"/>
              </a:rPr>
              <a:t>1 manager</a:t>
            </a:r>
            <a:endParaRPr/>
          </a:p>
          <a:p>
            <a:pPr lvl="1">
              <a:lnSpc>
                <a:spcPct val="100000"/>
              </a:lnSpc>
              <a:buSzPct val="25000"/>
              <a:buFont typeface="StarSymbol"/>
              <a:buChar char=""/>
            </a:pPr>
            <a:r>
              <a:rPr lang="en-US" sz="2800">
                <a:solidFill>
                  <a:srgbClr val="376092"/>
                </a:solidFill>
                <a:latin typeface="Calibri"/>
              </a:rPr>
              <a:t>2 Assistant Statisticians II</a:t>
            </a:r>
            <a:endParaRPr/>
          </a:p>
          <a:p>
            <a:pPr lvl="1">
              <a:lnSpc>
                <a:spcPct val="100000"/>
              </a:lnSpc>
              <a:buSzPct val="25000"/>
              <a:buFont typeface="StarSymbol"/>
              <a:buChar char=""/>
            </a:pPr>
            <a:r>
              <a:rPr lang="en-US" sz="2800">
                <a:solidFill>
                  <a:srgbClr val="376092"/>
                </a:solidFill>
                <a:latin typeface="Calibri"/>
              </a:rPr>
              <a:t>1 Desktop Publisher</a:t>
            </a:r>
            <a:endParaRPr/>
          </a:p>
        </p:txBody>
      </p:sp>
    </p:spTree>
  </p:cSld>
  <p:timing>
    <p:tnLst>
      <p:par>
        <p:cTn dur="indefinite" id="45" nodeType="tmRoot" restart="never">
          <p:childTnLst>
            <p:seq>
              <p:cTn dur="indefinite" id="46" nodeType="mainSeq">
                <p:childTnLst>
                  <p:par>
                    <p:cTn fill="hold" id="47">
                      <p:stCondLst>
                        <p:cond delay="indefinite"/>
                      </p:stCondLst>
                      <p:childTnLst>
                        <p:par>
                          <p:cTn fill="hold" id="48">
                            <p:stCondLst>
                              <p:cond delay="0"/>
                            </p:stCondLst>
                            <p:childTnLst>
                              <p:par>
                                <p:cTn fill="hold" id="49" nodeType="clickEffect" presetClass="entr" presetID="22" presetSubtype="4">
                                  <p:stCondLst>
                                    <p:cond delay="0"/>
                                  </p:stCondLst>
                                  <p:childTnLst>
                                    <p:set>
                                      <p:cBhvr>
                                        <p:cTn dur="1" fill="hold" id="50">
                                          <p:stCondLst>
                                            <p:cond delay="0"/>
                                          </p:stCondLst>
                                        </p:cTn>
                                        <p:tgtEl>
                                          <p:spTgt spid="86">
                                            <p:txEl>
                                              <p:pRg end="71" st="0"/>
                                            </p:txEl>
                                          </p:spTgt>
                                        </p:tgtEl>
                                        <p:attrNameLst>
                                          <p:attrName>style.visibility</p:attrName>
                                        </p:attrNameLst>
                                      </p:cBhvr>
                                      <p:to>
                                        <p:strVal val="visible"/>
                                      </p:to>
                                    </p:set>
                                    <p:animEffect filter="wipe(down)" transition="out">
                                      <p:cBhvr additive="repl">
                                        <p:cTn dur="500" fill="freeze" id="51"/>
                                        <p:tgtEl>
                                          <p:spTgt spid="86">
                                            <p:txEl>
                                              <p:pRg end="71" st="0"/>
                                            </p:txEl>
                                          </p:spTgt>
                                        </p:tgtEl>
                                      </p:cBhvr>
                                    </p:animEffect>
                                  </p:childTnLst>
                                </p:cTn>
                              </p:par>
                            </p:childTnLst>
                          </p:cTn>
                        </p:par>
                      </p:childTnLst>
                    </p:cTn>
                  </p:par>
                  <p:par>
                    <p:cTn fill="hold" id="52">
                      <p:stCondLst>
                        <p:cond delay="indefinite"/>
                      </p:stCondLst>
                      <p:childTnLst>
                        <p:par>
                          <p:cTn fill="hold" id="53">
                            <p:stCondLst>
                              <p:cond delay="0"/>
                            </p:stCondLst>
                            <p:childTnLst>
                              <p:par>
                                <p:cTn fill="hold" id="54" nodeType="clickEffect" presetClass="entr" presetID="22" presetSubtype="4">
                                  <p:stCondLst>
                                    <p:cond delay="0"/>
                                  </p:stCondLst>
                                  <p:childTnLst>
                                    <p:set>
                                      <p:cBhvr>
                                        <p:cTn dur="1" fill="hold" id="55">
                                          <p:stCondLst>
                                            <p:cond delay="0"/>
                                          </p:stCondLst>
                                        </p:cTn>
                                        <p:tgtEl>
                                          <p:spTgt spid="86">
                                            <p:txEl>
                                              <p:pRg end="156" st="71"/>
                                            </p:txEl>
                                          </p:spTgt>
                                        </p:tgtEl>
                                        <p:attrNameLst>
                                          <p:attrName>style.visibility</p:attrName>
                                        </p:attrNameLst>
                                      </p:cBhvr>
                                      <p:to>
                                        <p:strVal val="visible"/>
                                      </p:to>
                                    </p:set>
                                    <p:animEffect filter="wipe(down)" transition="out">
                                      <p:cBhvr additive="repl">
                                        <p:cTn dur="500" fill="freeze" id="56"/>
                                        <p:tgtEl>
                                          <p:spTgt spid="86">
                                            <p:txEl>
                                              <p:pRg end="156" st="71"/>
                                            </p:txEl>
                                          </p:spTgt>
                                        </p:tgtEl>
                                      </p:cBhvr>
                                    </p:animEffect>
                                  </p:childTnLst>
                                </p:cTn>
                              </p:par>
                            </p:childTnLst>
                          </p:cTn>
                        </p:par>
                      </p:childTnLst>
                    </p:cTn>
                  </p:par>
                  <p:par>
                    <p:cTn fill="hold" id="57">
                      <p:stCondLst>
                        <p:cond delay="indefinite"/>
                      </p:stCondLst>
                      <p:childTnLst>
                        <p:par>
                          <p:cTn fill="hold" id="58">
                            <p:stCondLst>
                              <p:cond delay="0"/>
                            </p:stCondLst>
                            <p:childTnLst>
                              <p:par>
                                <p:cTn fill="hold" id="59" nodeType="clickEffect" presetClass="entr" presetID="22" presetSubtype="4">
                                  <p:stCondLst>
                                    <p:cond delay="0"/>
                                  </p:stCondLst>
                                  <p:childTnLst>
                                    <p:set>
                                      <p:cBhvr>
                                        <p:cTn dur="1" fill="hold" id="60">
                                          <p:stCondLst>
                                            <p:cond delay="0"/>
                                          </p:stCondLst>
                                        </p:cTn>
                                        <p:tgtEl>
                                          <p:spTgt spid="86">
                                            <p:txEl>
                                              <p:pRg end="169" st="156"/>
                                            </p:txEl>
                                          </p:spTgt>
                                        </p:tgtEl>
                                        <p:attrNameLst>
                                          <p:attrName>style.visibility</p:attrName>
                                        </p:attrNameLst>
                                      </p:cBhvr>
                                      <p:to>
                                        <p:strVal val="visible"/>
                                      </p:to>
                                    </p:set>
                                    <p:animEffect filter="wipe(down)" transition="out">
                                      <p:cBhvr additive="repl">
                                        <p:cTn dur="500" fill="freeze" id="61"/>
                                        <p:tgtEl>
                                          <p:spTgt spid="86">
                                            <p:txEl>
                                              <p:pRg end="169" st="156"/>
                                            </p:txEl>
                                          </p:spTgt>
                                        </p:tgtEl>
                                      </p:cBhvr>
                                    </p:animEffect>
                                  </p:childTnLst>
                                </p:cTn>
                              </p:par>
                              <p:par>
                                <p:cTn fill="hold" id="62" nodeType="withEffect" presetClass="entr" presetID="22" presetSubtype="4">
                                  <p:stCondLst>
                                    <p:cond delay="0"/>
                                  </p:stCondLst>
                                  <p:childTnLst>
                                    <p:set>
                                      <p:cBhvr>
                                        <p:cTn dur="1" fill="hold" id="63">
                                          <p:stCondLst>
                                            <p:cond delay="0"/>
                                          </p:stCondLst>
                                        </p:cTn>
                                        <p:tgtEl>
                                          <p:spTgt spid="86">
                                            <p:txEl>
                                              <p:pRg end="179" st="169"/>
                                            </p:txEl>
                                          </p:spTgt>
                                        </p:tgtEl>
                                        <p:attrNameLst>
                                          <p:attrName>style.visibility</p:attrName>
                                        </p:attrNameLst>
                                      </p:cBhvr>
                                      <p:to>
                                        <p:strVal val="visible"/>
                                      </p:to>
                                    </p:set>
                                    <p:animEffect filter="wipe(down)" transition="out">
                                      <p:cBhvr additive="repl">
                                        <p:cTn dur="500" fill="freeze" id="64"/>
                                        <p:tgtEl>
                                          <p:spTgt spid="86">
                                            <p:txEl>
                                              <p:pRg end="179" st="169"/>
                                            </p:txEl>
                                          </p:spTgt>
                                        </p:tgtEl>
                                      </p:cBhvr>
                                    </p:animEffect>
                                  </p:childTnLst>
                                </p:cTn>
                              </p:par>
                              <p:par>
                                <p:cTn fill="hold" id="65" nodeType="withEffect" presetClass="entr" presetID="22" presetSubtype="4">
                                  <p:stCondLst>
                                    <p:cond delay="0"/>
                                  </p:stCondLst>
                                  <p:childTnLst>
                                    <p:set>
                                      <p:cBhvr>
                                        <p:cTn dur="1" fill="hold" id="66">
                                          <p:stCondLst>
                                            <p:cond delay="0"/>
                                          </p:stCondLst>
                                        </p:cTn>
                                        <p:tgtEl>
                                          <p:spTgt spid="86">
                                            <p:txEl>
                                              <p:pRg end="208" st="179"/>
                                            </p:txEl>
                                          </p:spTgt>
                                        </p:tgtEl>
                                        <p:attrNameLst>
                                          <p:attrName>style.visibility</p:attrName>
                                        </p:attrNameLst>
                                      </p:cBhvr>
                                      <p:to>
                                        <p:strVal val="visible"/>
                                      </p:to>
                                    </p:set>
                                    <p:animEffect filter="wipe(down)" transition="out">
                                      <p:cBhvr additive="repl">
                                        <p:cTn dur="500" fill="freeze" id="67"/>
                                        <p:tgtEl>
                                          <p:spTgt spid="86">
                                            <p:txEl>
                                              <p:pRg end="208" st="179"/>
                                            </p:txEl>
                                          </p:spTgt>
                                        </p:tgtEl>
                                      </p:cBhvr>
                                    </p:animEffect>
                                  </p:childTnLst>
                                </p:cTn>
                              </p:par>
                              <p:par>
                                <p:cTn fill="hold" id="68" nodeType="withEffect" presetClass="entr" presetID="22" presetSubtype="4">
                                  <p:stCondLst>
                                    <p:cond delay="0"/>
                                  </p:stCondLst>
                                  <p:childTnLst>
                                    <p:set>
                                      <p:cBhvr>
                                        <p:cTn dur="1" fill="hold" id="69">
                                          <p:stCondLst>
                                            <p:cond delay="0"/>
                                          </p:stCondLst>
                                        </p:cTn>
                                        <p:tgtEl>
                                          <p:spTgt spid="86">
                                            <p:txEl>
                                              <p:pRg end="228" st="208"/>
                                            </p:txEl>
                                          </p:spTgt>
                                        </p:tgtEl>
                                        <p:attrNameLst>
                                          <p:attrName>style.visibility</p:attrName>
                                        </p:attrNameLst>
                                      </p:cBhvr>
                                      <p:to>
                                        <p:strVal val="visible"/>
                                      </p:to>
                                    </p:set>
                                    <p:animEffect filter="wipe(down)" transition="out">
                                      <p:cBhvr additive="repl">
                                        <p:cTn dur="500" fill="freeze" id="70"/>
                                        <p:tgtEl>
                                          <p:spTgt spid="86">
                                            <p:txEl>
                                              <p:pRg end="228" st="208"/>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TextShape 1"/>
          <p:cNvSpPr txBox="1"/>
          <p:nvPr/>
        </p:nvSpPr>
        <p:spPr>
          <a:xfrm>
            <a:off x="457200" y="274680"/>
            <a:ext cx="8229240" cy="1142640"/>
          </a:xfrm>
          <a:prstGeom prst="rect">
            <a:avLst/>
          </a:prstGeom>
        </p:spPr>
        <p:txBody>
          <a:bodyPr bIns="45000" lIns="90000" rIns="90000" tIns="45000"/>
          <a:p>
            <a:pPr algn="ctr">
              <a:lnSpc>
                <a:spcPct val="100000"/>
              </a:lnSpc>
            </a:pPr>
            <a:r>
              <a:rPr lang="en-US" sz="4400">
                <a:solidFill>
                  <a:srgbClr val="ffffff"/>
                </a:solidFill>
                <a:latin typeface="Calibri"/>
              </a:rPr>
              <a:t>Functions of DD department</a:t>
            </a:r>
            <a:endParaRPr/>
          </a:p>
        </p:txBody>
      </p:sp>
      <p:sp>
        <p:nvSpPr>
          <p:cNvPr id="88" name="TextShape 2"/>
          <p:cNvSpPr txBox="1"/>
          <p:nvPr/>
        </p:nvSpPr>
        <p:spPr>
          <a:xfrm>
            <a:off x="457200" y="1785960"/>
            <a:ext cx="8229240" cy="4339800"/>
          </a:xfrm>
          <a:prstGeom prst="rect">
            <a:avLst/>
          </a:prstGeom>
        </p:spPr>
        <p:txBody>
          <a:bodyPr bIns="45000" lIns="90000" rIns="90000" tIns="45000"/>
          <a:p>
            <a:pPr>
              <a:lnSpc>
                <a:spcPct val="100000"/>
              </a:lnSpc>
              <a:buFont typeface="Arial"/>
              <a:buChar char="•"/>
            </a:pPr>
            <a:r>
              <a:rPr lang="en-US" sz="3200">
                <a:solidFill>
                  <a:srgbClr val="376092"/>
                </a:solidFill>
                <a:latin typeface="Calibri"/>
              </a:rPr>
              <a:t>Respond to requests for information from stakeholders</a:t>
            </a:r>
            <a:endParaRPr/>
          </a:p>
          <a:p>
            <a:pPr>
              <a:lnSpc>
                <a:spcPct val="100000"/>
              </a:lnSpc>
              <a:buFont typeface="Arial"/>
              <a:buChar char="•"/>
            </a:pPr>
            <a:r>
              <a:rPr lang="en-US" sz="3200">
                <a:solidFill>
                  <a:srgbClr val="376092"/>
                </a:solidFill>
                <a:latin typeface="Calibri"/>
              </a:rPr>
              <a:t>Issue releases to the media and the public in keeping with Advance Release Calendar</a:t>
            </a:r>
            <a:endParaRPr/>
          </a:p>
          <a:p>
            <a:pPr>
              <a:lnSpc>
                <a:spcPct val="100000"/>
              </a:lnSpc>
              <a:buFont typeface="Arial"/>
              <a:buChar char="•"/>
            </a:pPr>
            <a:r>
              <a:rPr lang="en-US" sz="3200">
                <a:solidFill>
                  <a:srgbClr val="376092"/>
                </a:solidFill>
                <a:latin typeface="Calibri"/>
              </a:rPr>
              <a:t>Prepare and/or format all releases</a:t>
            </a:r>
            <a:endParaRPr/>
          </a:p>
          <a:p>
            <a:pPr>
              <a:lnSpc>
                <a:spcPct val="100000"/>
              </a:lnSpc>
              <a:buFont typeface="Arial"/>
              <a:buChar char="•"/>
            </a:pPr>
            <a:r>
              <a:rPr lang="en-US" sz="3200">
                <a:solidFill>
                  <a:srgbClr val="376092"/>
                </a:solidFill>
                <a:latin typeface="Calibri"/>
              </a:rPr>
              <a:t>Format SIB reports in preparation for printing</a:t>
            </a:r>
            <a:endParaRPr/>
          </a:p>
          <a:p>
            <a:pPr>
              <a:lnSpc>
                <a:spcPct val="100000"/>
              </a:lnSpc>
              <a:buFont typeface="Arial"/>
              <a:buChar char="•"/>
            </a:pPr>
            <a:r>
              <a:rPr lang="en-US" sz="3200">
                <a:solidFill>
                  <a:srgbClr val="376092"/>
                </a:solidFill>
                <a:latin typeface="Calibri"/>
              </a:rPr>
              <a:t>Ensure the content on SIB’s website is current</a:t>
            </a:r>
            <a:endParaRPr/>
          </a:p>
        </p:txBody>
      </p:sp>
    </p:spTree>
  </p:cSld>
  <p:timing>
    <p:tnLst>
      <p:par>
        <p:cTn dur="indefinite" id="71" nodeType="tmRoot" restart="never">
          <p:childTnLst>
            <p:seq>
              <p:cTn dur="indefinite" id="72" nodeType="mainSeq">
                <p:childTnLst>
                  <p:par>
                    <p:cTn fill="hold" id="73">
                      <p:stCondLst>
                        <p:cond delay="indefinite"/>
                      </p:stCondLst>
                      <p:childTnLst>
                        <p:par>
                          <p:cTn fill="hold" id="74">
                            <p:stCondLst>
                              <p:cond delay="0"/>
                            </p:stCondLst>
                            <p:childTnLst>
                              <p:par>
                                <p:cTn fill="hold" id="75" nodeType="clickEffect" presetClass="entr" presetID="22" presetSubtype="4">
                                  <p:stCondLst>
                                    <p:cond delay="0"/>
                                  </p:stCondLst>
                                  <p:childTnLst>
                                    <p:set>
                                      <p:cBhvr>
                                        <p:cTn dur="1" fill="hold" id="76">
                                          <p:stCondLst>
                                            <p:cond delay="0"/>
                                          </p:stCondLst>
                                        </p:cTn>
                                        <p:tgtEl>
                                          <p:spTgt spid="88">
                                            <p:txEl>
                                              <p:pRg end="54" st="0"/>
                                            </p:txEl>
                                          </p:spTgt>
                                        </p:tgtEl>
                                        <p:attrNameLst>
                                          <p:attrName>style.visibility</p:attrName>
                                        </p:attrNameLst>
                                      </p:cBhvr>
                                      <p:to>
                                        <p:strVal val="visible"/>
                                      </p:to>
                                    </p:set>
                                    <p:animEffect filter="wipe(down)" transition="out">
                                      <p:cBhvr additive="repl">
                                        <p:cTn dur="500" fill="freeze" id="77"/>
                                        <p:tgtEl>
                                          <p:spTgt spid="88">
                                            <p:txEl>
                                              <p:pRg end="54" st="0"/>
                                            </p:txEl>
                                          </p:spTgt>
                                        </p:tgtEl>
                                      </p:cBhvr>
                                    </p:animEffect>
                                  </p:childTnLst>
                                </p:cTn>
                              </p:par>
                            </p:childTnLst>
                          </p:cTn>
                        </p:par>
                      </p:childTnLst>
                    </p:cTn>
                  </p:par>
                  <p:par>
                    <p:cTn fill="hold" id="78">
                      <p:stCondLst>
                        <p:cond delay="indefinite"/>
                      </p:stCondLst>
                      <p:childTnLst>
                        <p:par>
                          <p:cTn fill="hold" id="79">
                            <p:stCondLst>
                              <p:cond delay="0"/>
                            </p:stCondLst>
                            <p:childTnLst>
                              <p:par>
                                <p:cTn fill="hold" id="80" nodeType="clickEffect" presetClass="entr" presetID="22" presetSubtype="4">
                                  <p:stCondLst>
                                    <p:cond delay="0"/>
                                  </p:stCondLst>
                                  <p:childTnLst>
                                    <p:set>
                                      <p:cBhvr>
                                        <p:cTn dur="1" fill="hold" id="81">
                                          <p:stCondLst>
                                            <p:cond delay="0"/>
                                          </p:stCondLst>
                                        </p:cTn>
                                        <p:tgtEl>
                                          <p:spTgt spid="88">
                                            <p:txEl>
                                              <p:pRg end="138" st="54"/>
                                            </p:txEl>
                                          </p:spTgt>
                                        </p:tgtEl>
                                        <p:attrNameLst>
                                          <p:attrName>style.visibility</p:attrName>
                                        </p:attrNameLst>
                                      </p:cBhvr>
                                      <p:to>
                                        <p:strVal val="visible"/>
                                      </p:to>
                                    </p:set>
                                    <p:animEffect filter="wipe(down)" transition="out">
                                      <p:cBhvr additive="repl">
                                        <p:cTn dur="500" fill="freeze" id="82"/>
                                        <p:tgtEl>
                                          <p:spTgt spid="88">
                                            <p:txEl>
                                              <p:pRg end="138" st="54"/>
                                            </p:txEl>
                                          </p:spTgt>
                                        </p:tgtEl>
                                      </p:cBhvr>
                                    </p:animEffect>
                                  </p:childTnLst>
                                </p:cTn>
                              </p:par>
                            </p:childTnLst>
                          </p:cTn>
                        </p:par>
                      </p:childTnLst>
                    </p:cTn>
                  </p:par>
                  <p:par>
                    <p:cTn fill="hold" id="83">
                      <p:stCondLst>
                        <p:cond delay="indefinite"/>
                      </p:stCondLst>
                      <p:childTnLst>
                        <p:par>
                          <p:cTn fill="hold" id="84">
                            <p:stCondLst>
                              <p:cond delay="0"/>
                            </p:stCondLst>
                            <p:childTnLst>
                              <p:par>
                                <p:cTn fill="hold" id="85" nodeType="clickEffect" presetClass="entr" presetID="22" presetSubtype="4">
                                  <p:stCondLst>
                                    <p:cond delay="0"/>
                                  </p:stCondLst>
                                  <p:childTnLst>
                                    <p:set>
                                      <p:cBhvr>
                                        <p:cTn dur="1" fill="hold" id="86">
                                          <p:stCondLst>
                                            <p:cond delay="0"/>
                                          </p:stCondLst>
                                        </p:cTn>
                                        <p:tgtEl>
                                          <p:spTgt spid="88">
                                            <p:txEl>
                                              <p:pRg end="173" st="138"/>
                                            </p:txEl>
                                          </p:spTgt>
                                        </p:tgtEl>
                                        <p:attrNameLst>
                                          <p:attrName>style.visibility</p:attrName>
                                        </p:attrNameLst>
                                      </p:cBhvr>
                                      <p:to>
                                        <p:strVal val="visible"/>
                                      </p:to>
                                    </p:set>
                                    <p:animEffect filter="wipe(down)" transition="out">
                                      <p:cBhvr additive="repl">
                                        <p:cTn dur="500" fill="freeze" id="87"/>
                                        <p:tgtEl>
                                          <p:spTgt spid="88">
                                            <p:txEl>
                                              <p:pRg end="173" st="138"/>
                                            </p:txEl>
                                          </p:spTgt>
                                        </p:tgtEl>
                                      </p:cBhvr>
                                    </p:animEffect>
                                  </p:childTnLst>
                                </p:cTn>
                              </p:par>
                            </p:childTnLst>
                          </p:cTn>
                        </p:par>
                      </p:childTnLst>
                    </p:cTn>
                  </p:par>
                  <p:par>
                    <p:cTn fill="hold" id="88">
                      <p:stCondLst>
                        <p:cond delay="indefinite"/>
                      </p:stCondLst>
                      <p:childTnLst>
                        <p:par>
                          <p:cTn fill="hold" id="89">
                            <p:stCondLst>
                              <p:cond delay="0"/>
                            </p:stCondLst>
                            <p:childTnLst>
                              <p:par>
                                <p:cTn fill="hold" id="90" nodeType="clickEffect" presetClass="entr" presetID="22" presetSubtype="4">
                                  <p:stCondLst>
                                    <p:cond delay="0"/>
                                  </p:stCondLst>
                                  <p:childTnLst>
                                    <p:set>
                                      <p:cBhvr>
                                        <p:cTn dur="1" fill="hold" id="91">
                                          <p:stCondLst>
                                            <p:cond delay="0"/>
                                          </p:stCondLst>
                                        </p:cTn>
                                        <p:tgtEl>
                                          <p:spTgt spid="88">
                                            <p:txEl>
                                              <p:pRg end="220" st="173"/>
                                            </p:txEl>
                                          </p:spTgt>
                                        </p:tgtEl>
                                        <p:attrNameLst>
                                          <p:attrName>style.visibility</p:attrName>
                                        </p:attrNameLst>
                                      </p:cBhvr>
                                      <p:to>
                                        <p:strVal val="visible"/>
                                      </p:to>
                                    </p:set>
                                    <p:animEffect filter="wipe(down)" transition="out">
                                      <p:cBhvr additive="repl">
                                        <p:cTn dur="500" fill="freeze" id="92"/>
                                        <p:tgtEl>
                                          <p:spTgt spid="88">
                                            <p:txEl>
                                              <p:pRg end="220" st="173"/>
                                            </p:txEl>
                                          </p:spTgt>
                                        </p:tgtEl>
                                      </p:cBhvr>
                                    </p:animEffect>
                                  </p:childTnLst>
                                </p:cTn>
                              </p:par>
                            </p:childTnLst>
                          </p:cTn>
                        </p:par>
                      </p:childTnLst>
                    </p:cTn>
                  </p:par>
                  <p:par>
                    <p:cTn fill="hold" id="93">
                      <p:stCondLst>
                        <p:cond delay="indefinite"/>
                      </p:stCondLst>
                      <p:childTnLst>
                        <p:par>
                          <p:cTn fill="hold" id="94">
                            <p:stCondLst>
                              <p:cond delay="0"/>
                            </p:stCondLst>
                            <p:childTnLst>
                              <p:par>
                                <p:cTn fill="hold" id="95" nodeType="clickEffect" presetClass="entr" presetID="22" presetSubtype="4">
                                  <p:stCondLst>
                                    <p:cond delay="0"/>
                                  </p:stCondLst>
                                  <p:childTnLst>
                                    <p:set>
                                      <p:cBhvr>
                                        <p:cTn dur="1" fill="hold" id="96">
                                          <p:stCondLst>
                                            <p:cond delay="0"/>
                                          </p:stCondLst>
                                        </p:cTn>
                                        <p:tgtEl>
                                          <p:spTgt spid="88">
                                            <p:txEl>
                                              <p:pRg end="267" st="220"/>
                                            </p:txEl>
                                          </p:spTgt>
                                        </p:tgtEl>
                                        <p:attrNameLst>
                                          <p:attrName>style.visibility</p:attrName>
                                        </p:attrNameLst>
                                      </p:cBhvr>
                                      <p:to>
                                        <p:strVal val="visible"/>
                                      </p:to>
                                    </p:set>
                                    <p:animEffect filter="wipe(down)" transition="out">
                                      <p:cBhvr additive="repl">
                                        <p:cTn dur="500" fill="freeze" id="97"/>
                                        <p:tgtEl>
                                          <p:spTgt spid="88">
                                            <p:txEl>
                                              <p:pRg end="267" st="22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TextShape 1"/>
          <p:cNvSpPr txBox="1"/>
          <p:nvPr/>
        </p:nvSpPr>
        <p:spPr>
          <a:xfrm>
            <a:off x="457200" y="274680"/>
            <a:ext cx="8229240" cy="1142640"/>
          </a:xfrm>
          <a:prstGeom prst="rect">
            <a:avLst/>
          </a:prstGeom>
        </p:spPr>
        <p:txBody>
          <a:bodyPr bIns="45000" lIns="90000" rIns="90000" tIns="45000"/>
          <a:p>
            <a:pPr algn="ctr">
              <a:lnSpc>
                <a:spcPct val="100000"/>
              </a:lnSpc>
            </a:pPr>
            <a:r>
              <a:rPr lang="en-US" sz="4200">
                <a:solidFill>
                  <a:srgbClr val="ffffff"/>
                </a:solidFill>
                <a:latin typeface="Calibri"/>
              </a:rPr>
              <a:t>Functions of DD department (cont.)</a:t>
            </a:r>
            <a:endParaRPr/>
          </a:p>
        </p:txBody>
      </p:sp>
      <p:sp>
        <p:nvSpPr>
          <p:cNvPr id="90" name="TextShape 2"/>
          <p:cNvSpPr txBox="1"/>
          <p:nvPr/>
        </p:nvSpPr>
        <p:spPr>
          <a:xfrm>
            <a:off x="457200" y="1714320"/>
            <a:ext cx="8229240" cy="4411440"/>
          </a:xfrm>
          <a:prstGeom prst="rect">
            <a:avLst/>
          </a:prstGeom>
        </p:spPr>
        <p:txBody>
          <a:bodyPr bIns="45000" lIns="90000" rIns="90000" tIns="45000"/>
          <a:p>
            <a:pPr>
              <a:lnSpc>
                <a:spcPct val="100000"/>
              </a:lnSpc>
              <a:buFont typeface="Arial"/>
              <a:buChar char="•"/>
            </a:pPr>
            <a:r>
              <a:rPr lang="en-US" sz="3200">
                <a:solidFill>
                  <a:srgbClr val="376092"/>
                </a:solidFill>
                <a:latin typeface="Calibri"/>
              </a:rPr>
              <a:t>Prepare promotional and informational items for distribution to the public</a:t>
            </a:r>
            <a:endParaRPr/>
          </a:p>
          <a:p>
            <a:pPr>
              <a:lnSpc>
                <a:spcPct val="100000"/>
              </a:lnSpc>
              <a:buFont typeface="Arial"/>
              <a:buChar char="•"/>
            </a:pPr>
            <a:r>
              <a:rPr lang="en-US" sz="3200">
                <a:solidFill>
                  <a:srgbClr val="376092"/>
                </a:solidFill>
                <a:latin typeface="Calibri"/>
              </a:rPr>
              <a:t>Facilitate access to microdata in keeping with SIB’s Microdata Access Policy</a:t>
            </a:r>
            <a:endParaRPr/>
          </a:p>
          <a:p>
            <a:pPr>
              <a:lnSpc>
                <a:spcPct val="100000"/>
              </a:lnSpc>
              <a:buFont typeface="Arial"/>
              <a:buChar char="•"/>
            </a:pPr>
            <a:r>
              <a:rPr lang="en-US" sz="3200">
                <a:solidFill>
                  <a:srgbClr val="376092"/>
                </a:solidFill>
                <a:latin typeface="Calibri"/>
              </a:rPr>
              <a:t>Promote a positive public image of the SIB</a:t>
            </a:r>
            <a:endParaRPr/>
          </a:p>
          <a:p>
            <a:pPr>
              <a:lnSpc>
                <a:spcPct val="100000"/>
              </a:lnSpc>
              <a:buFont typeface="Arial"/>
              <a:buChar char="•"/>
            </a:pPr>
            <a:r>
              <a:rPr lang="en-US" sz="3200">
                <a:solidFill>
                  <a:srgbClr val="376092"/>
                </a:solidFill>
                <a:latin typeface="Calibri"/>
              </a:rPr>
              <a:t>Provide ongoing support to Economic Statistics department in compilation of trade statistics and consumer price index</a:t>
            </a:r>
            <a:endParaRPr/>
          </a:p>
          <a:p>
            <a:pPr>
              <a:lnSpc>
                <a:spcPct val="100000"/>
              </a:lnSpc>
            </a:pPr>
            <a:endParaRPr/>
          </a:p>
        </p:txBody>
      </p:sp>
    </p:spTree>
  </p:cSld>
  <p:timing>
    <p:tnLst>
      <p:par>
        <p:cTn dur="indefinite" id="98" nodeType="tmRoot" restart="never">
          <p:childTnLst>
            <p:seq>
              <p:cTn dur="indefinite" id="99" nodeType="mainSeq">
                <p:childTnLst>
                  <p:par>
                    <p:cTn fill="hold" id="100">
                      <p:stCondLst>
                        <p:cond delay="indefinite"/>
                      </p:stCondLst>
                      <p:childTnLst>
                        <p:par>
                          <p:cTn fill="hold" id="101">
                            <p:stCondLst>
                              <p:cond delay="0"/>
                            </p:stCondLst>
                            <p:childTnLst>
                              <p:par>
                                <p:cTn fill="hold" id="102" nodeType="clickEffect" presetClass="entr" presetID="22" presetSubtype="4">
                                  <p:stCondLst>
                                    <p:cond delay="0"/>
                                  </p:stCondLst>
                                  <p:childTnLst>
                                    <p:set>
                                      <p:cBhvr>
                                        <p:cTn dur="1" fill="hold" id="103">
                                          <p:stCondLst>
                                            <p:cond delay="0"/>
                                          </p:stCondLst>
                                        </p:cTn>
                                        <p:tgtEl>
                                          <p:spTgt spid="90">
                                            <p:txEl>
                                              <p:pRg end="75" st="0"/>
                                            </p:txEl>
                                          </p:spTgt>
                                        </p:tgtEl>
                                        <p:attrNameLst>
                                          <p:attrName>style.visibility</p:attrName>
                                        </p:attrNameLst>
                                      </p:cBhvr>
                                      <p:to>
                                        <p:strVal val="visible"/>
                                      </p:to>
                                    </p:set>
                                    <p:animEffect filter="wipe(down)" transition="out">
                                      <p:cBhvr additive="repl">
                                        <p:cTn dur="500" fill="freeze" id="104"/>
                                        <p:tgtEl>
                                          <p:spTgt spid="90">
                                            <p:txEl>
                                              <p:pRg end="75" st="0"/>
                                            </p:txEl>
                                          </p:spTgt>
                                        </p:tgtEl>
                                      </p:cBhvr>
                                    </p:animEffect>
                                  </p:childTnLst>
                                </p:cTn>
                              </p:par>
                            </p:childTnLst>
                          </p:cTn>
                        </p:par>
                      </p:childTnLst>
                    </p:cTn>
                  </p:par>
                  <p:par>
                    <p:cTn fill="hold" id="105">
                      <p:stCondLst>
                        <p:cond delay="indefinite"/>
                      </p:stCondLst>
                      <p:childTnLst>
                        <p:par>
                          <p:cTn fill="hold" id="106">
                            <p:stCondLst>
                              <p:cond delay="0"/>
                            </p:stCondLst>
                            <p:childTnLst>
                              <p:par>
                                <p:cTn fill="hold" id="107" nodeType="clickEffect" presetClass="entr" presetID="22" presetSubtype="4">
                                  <p:stCondLst>
                                    <p:cond delay="0"/>
                                  </p:stCondLst>
                                  <p:childTnLst>
                                    <p:set>
                                      <p:cBhvr>
                                        <p:cTn dur="1" fill="hold" id="108">
                                          <p:stCondLst>
                                            <p:cond delay="0"/>
                                          </p:stCondLst>
                                        </p:cTn>
                                        <p:tgtEl>
                                          <p:spTgt spid="90">
                                            <p:txEl>
                                              <p:pRg end="152" st="75"/>
                                            </p:txEl>
                                          </p:spTgt>
                                        </p:tgtEl>
                                        <p:attrNameLst>
                                          <p:attrName>style.visibility</p:attrName>
                                        </p:attrNameLst>
                                      </p:cBhvr>
                                      <p:to>
                                        <p:strVal val="visible"/>
                                      </p:to>
                                    </p:set>
                                    <p:animEffect filter="wipe(down)" transition="out">
                                      <p:cBhvr additive="repl">
                                        <p:cTn dur="500" fill="freeze" id="109"/>
                                        <p:tgtEl>
                                          <p:spTgt spid="90">
                                            <p:txEl>
                                              <p:pRg end="152" st="75"/>
                                            </p:txEl>
                                          </p:spTgt>
                                        </p:tgtEl>
                                      </p:cBhvr>
                                    </p:animEffect>
                                  </p:childTnLst>
                                </p:cTn>
                              </p:par>
                            </p:childTnLst>
                          </p:cTn>
                        </p:par>
                      </p:childTnLst>
                    </p:cTn>
                  </p:par>
                  <p:par>
                    <p:cTn fill="hold" id="110">
                      <p:stCondLst>
                        <p:cond delay="indefinite"/>
                      </p:stCondLst>
                      <p:childTnLst>
                        <p:par>
                          <p:cTn fill="hold" id="111">
                            <p:stCondLst>
                              <p:cond delay="0"/>
                            </p:stCondLst>
                            <p:childTnLst>
                              <p:par>
                                <p:cTn fill="hold" id="112" nodeType="clickEffect" presetClass="entr" presetID="22" presetSubtype="4">
                                  <p:stCondLst>
                                    <p:cond delay="0"/>
                                  </p:stCondLst>
                                  <p:childTnLst>
                                    <p:set>
                                      <p:cBhvr>
                                        <p:cTn dur="1" fill="hold" id="113">
                                          <p:stCondLst>
                                            <p:cond delay="0"/>
                                          </p:stCondLst>
                                        </p:cTn>
                                        <p:tgtEl>
                                          <p:spTgt spid="90">
                                            <p:txEl>
                                              <p:pRg end="195" st="152"/>
                                            </p:txEl>
                                          </p:spTgt>
                                        </p:tgtEl>
                                        <p:attrNameLst>
                                          <p:attrName>style.visibility</p:attrName>
                                        </p:attrNameLst>
                                      </p:cBhvr>
                                      <p:to>
                                        <p:strVal val="visible"/>
                                      </p:to>
                                    </p:set>
                                    <p:animEffect filter="wipe(down)" transition="out">
                                      <p:cBhvr additive="repl">
                                        <p:cTn dur="500" fill="freeze" id="114"/>
                                        <p:tgtEl>
                                          <p:spTgt spid="90">
                                            <p:txEl>
                                              <p:pRg end="195" st="152"/>
                                            </p:txEl>
                                          </p:spTgt>
                                        </p:tgtEl>
                                      </p:cBhvr>
                                    </p:animEffect>
                                  </p:childTnLst>
                                </p:cTn>
                              </p:par>
                            </p:childTnLst>
                          </p:cTn>
                        </p:par>
                      </p:childTnLst>
                    </p:cTn>
                  </p:par>
                  <p:par>
                    <p:cTn fill="hold" id="115">
                      <p:stCondLst>
                        <p:cond delay="indefinite"/>
                      </p:stCondLst>
                      <p:childTnLst>
                        <p:par>
                          <p:cTn fill="hold" id="116">
                            <p:stCondLst>
                              <p:cond delay="0"/>
                            </p:stCondLst>
                            <p:childTnLst>
                              <p:par>
                                <p:cTn fill="hold" id="117" nodeType="clickEffect" presetClass="entr" presetID="22" presetSubtype="4">
                                  <p:stCondLst>
                                    <p:cond delay="0"/>
                                  </p:stCondLst>
                                  <p:childTnLst>
                                    <p:set>
                                      <p:cBhvr>
                                        <p:cTn dur="1" fill="hold" id="118">
                                          <p:stCondLst>
                                            <p:cond delay="0"/>
                                          </p:stCondLst>
                                        </p:cTn>
                                        <p:tgtEl>
                                          <p:spTgt spid="90">
                                            <p:txEl>
                                              <p:pRg end="313" st="195"/>
                                            </p:txEl>
                                          </p:spTgt>
                                        </p:tgtEl>
                                        <p:attrNameLst>
                                          <p:attrName>style.visibility</p:attrName>
                                        </p:attrNameLst>
                                      </p:cBhvr>
                                      <p:to>
                                        <p:strVal val="visible"/>
                                      </p:to>
                                    </p:set>
                                    <p:animEffect filter="wipe(down)" transition="out">
                                      <p:cBhvr additive="repl">
                                        <p:cTn dur="500" fill="freeze" id="119"/>
                                        <p:tgtEl>
                                          <p:spTgt spid="90">
                                            <p:txEl>
                                              <p:pRg end="313" st="195"/>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TextShape 1"/>
          <p:cNvSpPr txBox="1"/>
          <p:nvPr/>
        </p:nvSpPr>
        <p:spPr>
          <a:xfrm>
            <a:off x="457200" y="274680"/>
            <a:ext cx="8229240" cy="1142640"/>
          </a:xfrm>
          <a:prstGeom prst="rect">
            <a:avLst/>
          </a:prstGeom>
        </p:spPr>
        <p:txBody>
          <a:bodyPr bIns="45000" lIns="90000" rIns="90000" tIns="45000"/>
          <a:p>
            <a:pPr algn="ctr">
              <a:lnSpc>
                <a:spcPct val="100000"/>
              </a:lnSpc>
            </a:pPr>
            <a:r>
              <a:rPr lang="en-US" sz="4400">
                <a:solidFill>
                  <a:srgbClr val="ffffff"/>
                </a:solidFill>
                <a:latin typeface="Calibri"/>
              </a:rPr>
              <a:t>Methods of Dissemination</a:t>
            </a:r>
            <a:endParaRPr/>
          </a:p>
        </p:txBody>
      </p:sp>
      <p:sp>
        <p:nvSpPr>
          <p:cNvPr id="92" name="TextShape 2"/>
          <p:cNvSpPr txBox="1"/>
          <p:nvPr/>
        </p:nvSpPr>
        <p:spPr>
          <a:xfrm>
            <a:off x="457200" y="1785960"/>
            <a:ext cx="8229240" cy="4428720"/>
          </a:xfrm>
          <a:prstGeom prst="rect">
            <a:avLst/>
          </a:prstGeom>
        </p:spPr>
        <p:txBody>
          <a:bodyPr bIns="45000" lIns="90000" rIns="90000" tIns="45000"/>
          <a:p>
            <a:pPr>
              <a:lnSpc>
                <a:spcPct val="100000"/>
              </a:lnSpc>
              <a:buFont typeface="Arial"/>
              <a:buChar char="•"/>
            </a:pPr>
            <a:r>
              <a:rPr lang="en-US" sz="3200">
                <a:solidFill>
                  <a:srgbClr val="376092"/>
                </a:solidFill>
                <a:latin typeface="Calibri"/>
              </a:rPr>
              <a:t>Documents posted to website</a:t>
            </a:r>
            <a:endParaRPr/>
          </a:p>
          <a:p>
            <a:pPr>
              <a:lnSpc>
                <a:spcPct val="100000"/>
              </a:lnSpc>
              <a:buFont typeface="Arial"/>
              <a:buChar char="•"/>
            </a:pPr>
            <a:r>
              <a:rPr lang="en-US" sz="3200">
                <a:solidFill>
                  <a:srgbClr val="376092"/>
                </a:solidFill>
                <a:latin typeface="Calibri"/>
              </a:rPr>
              <a:t>Electronic release (via email) to media and subscribers</a:t>
            </a:r>
            <a:endParaRPr/>
          </a:p>
          <a:p>
            <a:pPr>
              <a:lnSpc>
                <a:spcPct val="100000"/>
              </a:lnSpc>
              <a:buFont typeface="Arial"/>
              <a:buChar char="•"/>
            </a:pPr>
            <a:r>
              <a:rPr lang="en-US" sz="3200">
                <a:solidFill>
                  <a:srgbClr val="376092"/>
                </a:solidFill>
                <a:latin typeface="Calibri"/>
              </a:rPr>
              <a:t>Major releases also printed in newspapers</a:t>
            </a:r>
            <a:endParaRPr/>
          </a:p>
          <a:p>
            <a:pPr>
              <a:lnSpc>
                <a:spcPct val="100000"/>
              </a:lnSpc>
              <a:buFont typeface="Arial"/>
              <a:buChar char="•"/>
            </a:pPr>
            <a:r>
              <a:rPr lang="en-US" sz="3200">
                <a:solidFill>
                  <a:srgbClr val="376092"/>
                </a:solidFill>
                <a:latin typeface="Calibri"/>
              </a:rPr>
              <a:t>Documents distributed on CDs</a:t>
            </a:r>
            <a:endParaRPr/>
          </a:p>
          <a:p>
            <a:pPr>
              <a:lnSpc>
                <a:spcPct val="100000"/>
              </a:lnSpc>
              <a:buFont typeface="Arial"/>
              <a:buChar char="•"/>
            </a:pPr>
            <a:r>
              <a:rPr lang="en-US" sz="3200">
                <a:solidFill>
                  <a:srgbClr val="376092"/>
                </a:solidFill>
                <a:latin typeface="Calibri"/>
              </a:rPr>
              <a:t>Major reports (e.g. Census 2010 Report) printed by external printers</a:t>
            </a:r>
            <a:endParaRPr/>
          </a:p>
          <a:p>
            <a:pPr>
              <a:lnSpc>
                <a:spcPct val="100000"/>
              </a:lnSpc>
              <a:buFont typeface="Arial"/>
              <a:buChar char="•"/>
            </a:pPr>
            <a:r>
              <a:rPr lang="en-US" sz="3200">
                <a:solidFill>
                  <a:srgbClr val="376092"/>
                </a:solidFill>
                <a:latin typeface="Calibri"/>
              </a:rPr>
              <a:t>Other public forums</a:t>
            </a:r>
            <a:endParaRPr/>
          </a:p>
        </p:txBody>
      </p:sp>
    </p:spTree>
  </p:cSld>
  <p:timing>
    <p:tnLst>
      <p:par>
        <p:cTn dur="indefinite" id="120" nodeType="tmRoot" restart="never">
          <p:childTnLst>
            <p:seq>
              <p:cTn dur="indefinite" id="121" nodeType="mainSeq">
                <p:childTnLst>
                  <p:par>
                    <p:cTn fill="hold" id="122">
                      <p:stCondLst>
                        <p:cond delay="indefinite"/>
                      </p:stCondLst>
                      <p:childTnLst>
                        <p:par>
                          <p:cTn fill="hold" id="123">
                            <p:stCondLst>
                              <p:cond delay="0"/>
                            </p:stCondLst>
                            <p:childTnLst>
                              <p:par>
                                <p:cTn fill="hold" id="124" nodeType="clickEffect" presetClass="entr" presetID="22" presetSubtype="4">
                                  <p:stCondLst>
                                    <p:cond delay="0"/>
                                  </p:stCondLst>
                                  <p:childTnLst>
                                    <p:set>
                                      <p:cBhvr>
                                        <p:cTn dur="1" fill="hold" id="125">
                                          <p:stCondLst>
                                            <p:cond delay="0"/>
                                          </p:stCondLst>
                                        </p:cTn>
                                        <p:tgtEl>
                                          <p:spTgt spid="92">
                                            <p:txEl>
                                              <p:pRg end="28" st="0"/>
                                            </p:txEl>
                                          </p:spTgt>
                                        </p:tgtEl>
                                        <p:attrNameLst>
                                          <p:attrName>style.visibility</p:attrName>
                                        </p:attrNameLst>
                                      </p:cBhvr>
                                      <p:to>
                                        <p:strVal val="visible"/>
                                      </p:to>
                                    </p:set>
                                    <p:animEffect filter="wipe(down)" transition="out">
                                      <p:cBhvr additive="repl">
                                        <p:cTn dur="500" fill="freeze" id="126"/>
                                        <p:tgtEl>
                                          <p:spTgt spid="92">
                                            <p:txEl>
                                              <p:pRg end="28" st="0"/>
                                            </p:txEl>
                                          </p:spTgt>
                                        </p:tgtEl>
                                      </p:cBhvr>
                                    </p:animEffect>
                                  </p:childTnLst>
                                </p:cTn>
                              </p:par>
                            </p:childTnLst>
                          </p:cTn>
                        </p:par>
                      </p:childTnLst>
                    </p:cTn>
                  </p:par>
                  <p:par>
                    <p:cTn fill="hold" id="127">
                      <p:stCondLst>
                        <p:cond delay="indefinite"/>
                      </p:stCondLst>
                      <p:childTnLst>
                        <p:par>
                          <p:cTn fill="hold" id="128">
                            <p:stCondLst>
                              <p:cond delay="0"/>
                            </p:stCondLst>
                            <p:childTnLst>
                              <p:par>
                                <p:cTn fill="hold" id="129" nodeType="clickEffect" presetClass="entr" presetID="22" presetSubtype="4">
                                  <p:stCondLst>
                                    <p:cond delay="0"/>
                                  </p:stCondLst>
                                  <p:childTnLst>
                                    <p:set>
                                      <p:cBhvr>
                                        <p:cTn dur="1" fill="hold" id="130">
                                          <p:stCondLst>
                                            <p:cond delay="0"/>
                                          </p:stCondLst>
                                        </p:cTn>
                                        <p:tgtEl>
                                          <p:spTgt spid="92">
                                            <p:txEl>
                                              <p:pRg end="84" st="28"/>
                                            </p:txEl>
                                          </p:spTgt>
                                        </p:tgtEl>
                                        <p:attrNameLst>
                                          <p:attrName>style.visibility</p:attrName>
                                        </p:attrNameLst>
                                      </p:cBhvr>
                                      <p:to>
                                        <p:strVal val="visible"/>
                                      </p:to>
                                    </p:set>
                                    <p:animEffect filter="wipe(down)" transition="out">
                                      <p:cBhvr additive="repl">
                                        <p:cTn dur="500" fill="freeze" id="131"/>
                                        <p:tgtEl>
                                          <p:spTgt spid="92">
                                            <p:txEl>
                                              <p:pRg end="84" st="28"/>
                                            </p:txEl>
                                          </p:spTgt>
                                        </p:tgtEl>
                                      </p:cBhvr>
                                    </p:animEffect>
                                  </p:childTnLst>
                                </p:cTn>
                              </p:par>
                            </p:childTnLst>
                          </p:cTn>
                        </p:par>
                      </p:childTnLst>
                    </p:cTn>
                  </p:par>
                  <p:par>
                    <p:cTn fill="hold" id="132">
                      <p:stCondLst>
                        <p:cond delay="indefinite"/>
                      </p:stCondLst>
                      <p:childTnLst>
                        <p:par>
                          <p:cTn fill="hold" id="133">
                            <p:stCondLst>
                              <p:cond delay="0"/>
                            </p:stCondLst>
                            <p:childTnLst>
                              <p:par>
                                <p:cTn fill="hold" id="134" nodeType="clickEffect" presetClass="entr" presetID="22" presetSubtype="4">
                                  <p:stCondLst>
                                    <p:cond delay="0"/>
                                  </p:stCondLst>
                                  <p:childTnLst>
                                    <p:set>
                                      <p:cBhvr>
                                        <p:cTn dur="1" fill="hold" id="135">
                                          <p:stCondLst>
                                            <p:cond delay="0"/>
                                          </p:stCondLst>
                                        </p:cTn>
                                        <p:tgtEl>
                                          <p:spTgt spid="92">
                                            <p:txEl>
                                              <p:pRg end="126" st="84"/>
                                            </p:txEl>
                                          </p:spTgt>
                                        </p:tgtEl>
                                        <p:attrNameLst>
                                          <p:attrName>style.visibility</p:attrName>
                                        </p:attrNameLst>
                                      </p:cBhvr>
                                      <p:to>
                                        <p:strVal val="visible"/>
                                      </p:to>
                                    </p:set>
                                    <p:animEffect filter="wipe(down)" transition="out">
                                      <p:cBhvr additive="repl">
                                        <p:cTn dur="500" fill="freeze" id="136"/>
                                        <p:tgtEl>
                                          <p:spTgt spid="92">
                                            <p:txEl>
                                              <p:pRg end="126" st="84"/>
                                            </p:txEl>
                                          </p:spTgt>
                                        </p:tgtEl>
                                      </p:cBhvr>
                                    </p:animEffect>
                                  </p:childTnLst>
                                </p:cTn>
                              </p:par>
                            </p:childTnLst>
                          </p:cTn>
                        </p:par>
                      </p:childTnLst>
                    </p:cTn>
                  </p:par>
                  <p:par>
                    <p:cTn fill="hold" id="137">
                      <p:stCondLst>
                        <p:cond delay="indefinite"/>
                      </p:stCondLst>
                      <p:childTnLst>
                        <p:par>
                          <p:cTn fill="hold" id="138">
                            <p:stCondLst>
                              <p:cond delay="0"/>
                            </p:stCondLst>
                            <p:childTnLst>
                              <p:par>
                                <p:cTn fill="hold" id="139" nodeType="clickEffect" presetClass="entr" presetID="22" presetSubtype="4">
                                  <p:stCondLst>
                                    <p:cond delay="0"/>
                                  </p:stCondLst>
                                  <p:childTnLst>
                                    <p:set>
                                      <p:cBhvr>
                                        <p:cTn dur="1" fill="hold" id="140">
                                          <p:stCondLst>
                                            <p:cond delay="0"/>
                                          </p:stCondLst>
                                        </p:cTn>
                                        <p:tgtEl>
                                          <p:spTgt spid="92">
                                            <p:txEl>
                                              <p:pRg end="155" st="126"/>
                                            </p:txEl>
                                          </p:spTgt>
                                        </p:tgtEl>
                                        <p:attrNameLst>
                                          <p:attrName>style.visibility</p:attrName>
                                        </p:attrNameLst>
                                      </p:cBhvr>
                                      <p:to>
                                        <p:strVal val="visible"/>
                                      </p:to>
                                    </p:set>
                                    <p:animEffect filter="wipe(down)" transition="out">
                                      <p:cBhvr additive="repl">
                                        <p:cTn dur="500" fill="freeze" id="141"/>
                                        <p:tgtEl>
                                          <p:spTgt spid="92">
                                            <p:txEl>
                                              <p:pRg end="155" st="126"/>
                                            </p:txEl>
                                          </p:spTgt>
                                        </p:tgtEl>
                                      </p:cBhvr>
                                    </p:animEffect>
                                  </p:childTnLst>
                                </p:cTn>
                              </p:par>
                            </p:childTnLst>
                          </p:cTn>
                        </p:par>
                      </p:childTnLst>
                    </p:cTn>
                  </p:par>
                  <p:par>
                    <p:cTn fill="hold" id="142">
                      <p:stCondLst>
                        <p:cond delay="indefinite"/>
                      </p:stCondLst>
                      <p:childTnLst>
                        <p:par>
                          <p:cTn fill="hold" id="143">
                            <p:stCondLst>
                              <p:cond delay="0"/>
                            </p:stCondLst>
                            <p:childTnLst>
                              <p:par>
                                <p:cTn fill="hold" id="144" nodeType="clickEffect" presetClass="entr" presetID="22" presetSubtype="4">
                                  <p:stCondLst>
                                    <p:cond delay="0"/>
                                  </p:stCondLst>
                                  <p:childTnLst>
                                    <p:set>
                                      <p:cBhvr>
                                        <p:cTn dur="1" fill="hold" id="145">
                                          <p:stCondLst>
                                            <p:cond delay="0"/>
                                          </p:stCondLst>
                                        </p:cTn>
                                        <p:tgtEl>
                                          <p:spTgt spid="92">
                                            <p:txEl>
                                              <p:pRg end="224" st="155"/>
                                            </p:txEl>
                                          </p:spTgt>
                                        </p:tgtEl>
                                        <p:attrNameLst>
                                          <p:attrName>style.visibility</p:attrName>
                                        </p:attrNameLst>
                                      </p:cBhvr>
                                      <p:to>
                                        <p:strVal val="visible"/>
                                      </p:to>
                                    </p:set>
                                    <p:animEffect filter="wipe(down)" transition="out">
                                      <p:cBhvr additive="repl">
                                        <p:cTn dur="500" fill="freeze" id="146"/>
                                        <p:tgtEl>
                                          <p:spTgt spid="92">
                                            <p:txEl>
                                              <p:pRg end="224" st="155"/>
                                            </p:txEl>
                                          </p:spTgt>
                                        </p:tgtEl>
                                      </p:cBhvr>
                                    </p:animEffect>
                                  </p:childTnLst>
                                </p:cTn>
                              </p:par>
                            </p:childTnLst>
                          </p:cTn>
                        </p:par>
                      </p:childTnLst>
                    </p:cTn>
                  </p:par>
                  <p:par>
                    <p:cTn fill="hold" id="147">
                      <p:stCondLst>
                        <p:cond delay="indefinite"/>
                      </p:stCondLst>
                      <p:childTnLst>
                        <p:par>
                          <p:cTn fill="hold" id="148">
                            <p:stCondLst>
                              <p:cond delay="0"/>
                            </p:stCondLst>
                            <p:childTnLst>
                              <p:par>
                                <p:cTn fill="hold" id="149" nodeType="clickEffect" presetClass="entr" presetID="22" presetSubtype="4">
                                  <p:stCondLst>
                                    <p:cond delay="0"/>
                                  </p:stCondLst>
                                  <p:childTnLst>
                                    <p:set>
                                      <p:cBhvr>
                                        <p:cTn dur="1" fill="hold" id="150">
                                          <p:stCondLst>
                                            <p:cond delay="0"/>
                                          </p:stCondLst>
                                        </p:cTn>
                                        <p:tgtEl>
                                          <p:spTgt spid="92">
                                            <p:txEl>
                                              <p:pRg end="244" st="224"/>
                                            </p:txEl>
                                          </p:spTgt>
                                        </p:tgtEl>
                                        <p:attrNameLst>
                                          <p:attrName>style.visibility</p:attrName>
                                        </p:attrNameLst>
                                      </p:cBhvr>
                                      <p:to>
                                        <p:strVal val="visible"/>
                                      </p:to>
                                    </p:set>
                                    <p:animEffect filter="wipe(down)" transition="out">
                                      <p:cBhvr additive="repl">
                                        <p:cTn dur="500" fill="freeze" id="151"/>
                                        <p:tgtEl>
                                          <p:spTgt spid="92">
                                            <p:txEl>
                                              <p:pRg end="244" st="224"/>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TextShape 1"/>
          <p:cNvSpPr txBox="1"/>
          <p:nvPr/>
        </p:nvSpPr>
        <p:spPr>
          <a:xfrm>
            <a:off x="457200" y="274680"/>
            <a:ext cx="8229240" cy="1142640"/>
          </a:xfrm>
          <a:prstGeom prst="rect">
            <a:avLst/>
          </a:prstGeom>
        </p:spPr>
        <p:txBody>
          <a:bodyPr bIns="45000" lIns="90000" rIns="90000" tIns="45000"/>
          <a:p>
            <a:pPr algn="ctr">
              <a:lnSpc>
                <a:spcPct val="100000"/>
              </a:lnSpc>
            </a:pPr>
            <a:r>
              <a:rPr lang="en-US" sz="4400">
                <a:solidFill>
                  <a:srgbClr val="ffffff"/>
                </a:solidFill>
                <a:latin typeface="Calibri"/>
              </a:rPr>
              <a:t>Limitations</a:t>
            </a:r>
            <a:endParaRPr/>
          </a:p>
        </p:txBody>
      </p:sp>
      <p:sp>
        <p:nvSpPr>
          <p:cNvPr id="94" name="TextShape 2"/>
          <p:cNvSpPr txBox="1"/>
          <p:nvPr/>
        </p:nvSpPr>
        <p:spPr>
          <a:xfrm>
            <a:off x="457200" y="1785960"/>
            <a:ext cx="8229240" cy="4339800"/>
          </a:xfrm>
          <a:prstGeom prst="rect">
            <a:avLst/>
          </a:prstGeom>
        </p:spPr>
        <p:txBody>
          <a:bodyPr bIns="45000" lIns="90000" rIns="90000" tIns="45000"/>
          <a:p>
            <a:pPr>
              <a:lnSpc>
                <a:spcPct val="100000"/>
              </a:lnSpc>
              <a:buFont typeface="Arial"/>
              <a:buChar char="•"/>
            </a:pPr>
            <a:r>
              <a:rPr b="1" lang="en-US" sz="3200">
                <a:solidFill>
                  <a:srgbClr val="376092"/>
                </a:solidFill>
                <a:latin typeface="Calibri"/>
              </a:rPr>
              <a:t>Human resources: </a:t>
            </a:r>
            <a:endParaRPr/>
          </a:p>
          <a:p>
            <a:pPr lvl="1">
              <a:lnSpc>
                <a:spcPct val="100000"/>
              </a:lnSpc>
              <a:buSzPct val="25000"/>
              <a:buFont typeface="StarSymbol"/>
              <a:buChar char=""/>
            </a:pPr>
            <a:r>
              <a:rPr lang="en-US" sz="2800">
                <a:solidFill>
                  <a:srgbClr val="376092"/>
                </a:solidFill>
                <a:latin typeface="Calibri"/>
              </a:rPr>
              <a:t>Staff is small relative to the functions of the department </a:t>
            </a:r>
            <a:endParaRPr/>
          </a:p>
          <a:p>
            <a:pPr lvl="1">
              <a:lnSpc>
                <a:spcPct val="100000"/>
              </a:lnSpc>
              <a:buSzPct val="25000"/>
              <a:buFont typeface="StarSymbol"/>
              <a:buChar char=""/>
            </a:pPr>
            <a:r>
              <a:rPr lang="en-US" sz="2800">
                <a:solidFill>
                  <a:srgbClr val="376092"/>
                </a:solidFill>
                <a:latin typeface="Calibri"/>
              </a:rPr>
              <a:t>Staff turnover, particularly in the key position of Marketing &amp; Communications Officer</a:t>
            </a:r>
            <a:endParaRPr/>
          </a:p>
          <a:p>
            <a:pPr lvl="1">
              <a:lnSpc>
                <a:spcPct val="100000"/>
              </a:lnSpc>
              <a:buSzPct val="25000"/>
              <a:buFont typeface="StarSymbol"/>
              <a:buChar char=""/>
            </a:pPr>
            <a:r>
              <a:rPr lang="en-US" sz="2800">
                <a:solidFill>
                  <a:srgbClr val="376092"/>
                </a:solidFill>
                <a:latin typeface="Calibri"/>
              </a:rPr>
              <a:t>Existing staff in need of training</a:t>
            </a:r>
            <a:endParaRPr/>
          </a:p>
          <a:p>
            <a:pPr>
              <a:lnSpc>
                <a:spcPct val="100000"/>
              </a:lnSpc>
              <a:buFont typeface="Arial"/>
              <a:buChar char="•"/>
            </a:pPr>
            <a:r>
              <a:rPr b="1" lang="en-US" sz="3200">
                <a:solidFill>
                  <a:srgbClr val="376092"/>
                </a:solidFill>
                <a:latin typeface="Calibri"/>
              </a:rPr>
              <a:t>Financial resources: </a:t>
            </a:r>
            <a:r>
              <a:rPr lang="en-US" sz="3200">
                <a:solidFill>
                  <a:srgbClr val="376092"/>
                </a:solidFill>
                <a:latin typeface="Calibri"/>
              </a:rPr>
              <a:t>SIB’s limited budget does not allow much for public relations</a:t>
            </a:r>
            <a:endParaRPr/>
          </a:p>
        </p:txBody>
      </p:sp>
    </p:spTree>
  </p:cSld>
  <p:timing>
    <p:tnLst>
      <p:par>
        <p:cTn dur="indefinite" id="152" nodeType="tmRoot" restart="never">
          <p:childTnLst>
            <p:seq>
              <p:cTn dur="indefinite" id="153" nodeType="mainSeq">
                <p:childTnLst>
                  <p:par>
                    <p:cTn fill="hold" id="154">
                      <p:stCondLst>
                        <p:cond delay="indefinite"/>
                      </p:stCondLst>
                      <p:childTnLst>
                        <p:par>
                          <p:cTn fill="hold" id="155">
                            <p:stCondLst>
                              <p:cond delay="0"/>
                            </p:stCondLst>
                            <p:childTnLst>
                              <p:par>
                                <p:cTn fill="hold" id="156" nodeType="clickEffect" presetClass="entr" presetID="22" presetSubtype="4">
                                  <p:stCondLst>
                                    <p:cond delay="0"/>
                                  </p:stCondLst>
                                  <p:childTnLst>
                                    <p:set>
                                      <p:cBhvr>
                                        <p:cTn dur="1" fill="hold" id="157">
                                          <p:stCondLst>
                                            <p:cond delay="0"/>
                                          </p:stCondLst>
                                        </p:cTn>
                                        <p:tgtEl>
                                          <p:spTgt spid="94">
                                            <p:txEl>
                                              <p:pRg end="18" st="0"/>
                                            </p:txEl>
                                          </p:spTgt>
                                        </p:tgtEl>
                                        <p:attrNameLst>
                                          <p:attrName>style.visibility</p:attrName>
                                        </p:attrNameLst>
                                      </p:cBhvr>
                                      <p:to>
                                        <p:strVal val="visible"/>
                                      </p:to>
                                    </p:set>
                                    <p:animEffect filter="wipe(down)" transition="out">
                                      <p:cBhvr additive="repl">
                                        <p:cTn dur="500" fill="freeze" id="158"/>
                                        <p:tgtEl>
                                          <p:spTgt spid="94">
                                            <p:txEl>
                                              <p:pRg end="18" st="0"/>
                                            </p:txEl>
                                          </p:spTgt>
                                        </p:tgtEl>
                                      </p:cBhvr>
                                    </p:animEffect>
                                  </p:childTnLst>
                                </p:cTn>
                              </p:par>
                              <p:par>
                                <p:cTn fill="hold" id="159" nodeType="withEffect" presetClass="entr" presetID="22" presetSubtype="4">
                                  <p:stCondLst>
                                    <p:cond delay="0"/>
                                  </p:stCondLst>
                                  <p:childTnLst>
                                    <p:set>
                                      <p:cBhvr>
                                        <p:cTn dur="1" fill="hold" id="160">
                                          <p:stCondLst>
                                            <p:cond delay="0"/>
                                          </p:stCondLst>
                                        </p:cTn>
                                        <p:tgtEl>
                                          <p:spTgt spid="94">
                                            <p:txEl>
                                              <p:pRg end="78" st="18"/>
                                            </p:txEl>
                                          </p:spTgt>
                                        </p:tgtEl>
                                        <p:attrNameLst>
                                          <p:attrName>style.visibility</p:attrName>
                                        </p:attrNameLst>
                                      </p:cBhvr>
                                      <p:to>
                                        <p:strVal val="visible"/>
                                      </p:to>
                                    </p:set>
                                    <p:animEffect filter="wipe(down)" transition="out">
                                      <p:cBhvr additive="repl">
                                        <p:cTn dur="500" fill="freeze" id="161"/>
                                        <p:tgtEl>
                                          <p:spTgt spid="94">
                                            <p:txEl>
                                              <p:pRg end="78" st="18"/>
                                            </p:txEl>
                                          </p:spTgt>
                                        </p:tgtEl>
                                      </p:cBhvr>
                                    </p:animEffect>
                                  </p:childTnLst>
                                </p:cTn>
                              </p:par>
                              <p:par>
                                <p:cTn fill="hold" id="162" nodeType="withEffect" presetClass="entr" presetID="22" presetSubtype="4">
                                  <p:stCondLst>
                                    <p:cond delay="0"/>
                                  </p:stCondLst>
                                  <p:childTnLst>
                                    <p:set>
                                      <p:cBhvr>
                                        <p:cTn dur="1" fill="hold" id="163">
                                          <p:stCondLst>
                                            <p:cond delay="0"/>
                                          </p:stCondLst>
                                        </p:cTn>
                                        <p:tgtEl>
                                          <p:spTgt spid="94">
                                            <p:txEl>
                                              <p:pRg end="165" st="78"/>
                                            </p:txEl>
                                          </p:spTgt>
                                        </p:tgtEl>
                                        <p:attrNameLst>
                                          <p:attrName>style.visibility</p:attrName>
                                        </p:attrNameLst>
                                      </p:cBhvr>
                                      <p:to>
                                        <p:strVal val="visible"/>
                                      </p:to>
                                    </p:set>
                                    <p:animEffect filter="wipe(down)" transition="out">
                                      <p:cBhvr additive="repl">
                                        <p:cTn dur="500" fill="freeze" id="164"/>
                                        <p:tgtEl>
                                          <p:spTgt spid="94">
                                            <p:txEl>
                                              <p:pRg end="165" st="78"/>
                                            </p:txEl>
                                          </p:spTgt>
                                        </p:tgtEl>
                                      </p:cBhvr>
                                    </p:animEffect>
                                  </p:childTnLst>
                                </p:cTn>
                              </p:par>
                              <p:par>
                                <p:cTn fill="hold" id="165" nodeType="withEffect" presetClass="entr" presetID="22" presetSubtype="4">
                                  <p:stCondLst>
                                    <p:cond delay="0"/>
                                  </p:stCondLst>
                                  <p:childTnLst>
                                    <p:set>
                                      <p:cBhvr>
                                        <p:cTn dur="1" fill="hold" id="166">
                                          <p:stCondLst>
                                            <p:cond delay="0"/>
                                          </p:stCondLst>
                                        </p:cTn>
                                        <p:tgtEl>
                                          <p:spTgt spid="94">
                                            <p:txEl>
                                              <p:pRg end="200" st="165"/>
                                            </p:txEl>
                                          </p:spTgt>
                                        </p:tgtEl>
                                        <p:attrNameLst>
                                          <p:attrName>style.visibility</p:attrName>
                                        </p:attrNameLst>
                                      </p:cBhvr>
                                      <p:to>
                                        <p:strVal val="visible"/>
                                      </p:to>
                                    </p:set>
                                    <p:animEffect filter="wipe(down)" transition="out">
                                      <p:cBhvr additive="repl">
                                        <p:cTn dur="500" fill="freeze" id="167"/>
                                        <p:tgtEl>
                                          <p:spTgt spid="94">
                                            <p:txEl>
                                              <p:pRg end="200" st="165"/>
                                            </p:txEl>
                                          </p:spTgt>
                                        </p:tgtEl>
                                      </p:cBhvr>
                                    </p:animEffect>
                                  </p:childTnLst>
                                </p:cTn>
                              </p:par>
                            </p:childTnLst>
                          </p:cTn>
                        </p:par>
                      </p:childTnLst>
                    </p:cTn>
                  </p:par>
                  <p:par>
                    <p:cTn fill="hold" id="168">
                      <p:stCondLst>
                        <p:cond delay="indefinite"/>
                      </p:stCondLst>
                      <p:childTnLst>
                        <p:par>
                          <p:cTn fill="hold" id="169">
                            <p:stCondLst>
                              <p:cond delay="0"/>
                            </p:stCondLst>
                            <p:childTnLst>
                              <p:par>
                                <p:cTn fill="hold" id="170" nodeType="clickEffect" presetClass="entr" presetID="22" presetSubtype="4">
                                  <p:stCondLst>
                                    <p:cond delay="0"/>
                                  </p:stCondLst>
                                  <p:childTnLst>
                                    <p:set>
                                      <p:cBhvr>
                                        <p:cTn dur="1" fill="hold" id="171">
                                          <p:stCondLst>
                                            <p:cond delay="0"/>
                                          </p:stCondLst>
                                        </p:cTn>
                                        <p:tgtEl>
                                          <p:spTgt spid="94">
                                            <p:txEl>
                                              <p:pRg end="283" st="200"/>
                                            </p:txEl>
                                          </p:spTgt>
                                        </p:tgtEl>
                                        <p:attrNameLst>
                                          <p:attrName>style.visibility</p:attrName>
                                        </p:attrNameLst>
                                      </p:cBhvr>
                                      <p:to>
                                        <p:strVal val="visible"/>
                                      </p:to>
                                    </p:set>
                                    <p:animEffect filter="wipe(down)" transition="out">
                                      <p:cBhvr additive="repl">
                                        <p:cTn dur="500" fill="freeze" id="172"/>
                                        <p:tgtEl>
                                          <p:spTgt spid="94">
                                            <p:txEl>
                                              <p:pRg end="283" st="20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5" name="TextShape 1"/>
          <p:cNvSpPr txBox="1"/>
          <p:nvPr/>
        </p:nvSpPr>
        <p:spPr>
          <a:xfrm>
            <a:off x="457200" y="274680"/>
            <a:ext cx="8229240" cy="1142640"/>
          </a:xfrm>
          <a:prstGeom prst="rect">
            <a:avLst/>
          </a:prstGeom>
        </p:spPr>
        <p:txBody>
          <a:bodyPr bIns="45000" lIns="90000" rIns="90000" tIns="45000"/>
          <a:p>
            <a:pPr algn="ctr">
              <a:lnSpc>
                <a:spcPct val="100000"/>
              </a:lnSpc>
            </a:pPr>
            <a:r>
              <a:rPr lang="en-US" sz="4400">
                <a:solidFill>
                  <a:srgbClr val="ffffff"/>
                </a:solidFill>
                <a:latin typeface="Calibri"/>
              </a:rPr>
              <a:t>Challenges</a:t>
            </a:r>
            <a:endParaRPr/>
          </a:p>
        </p:txBody>
      </p:sp>
      <p:sp>
        <p:nvSpPr>
          <p:cNvPr id="96" name="TextShape 2"/>
          <p:cNvSpPr txBox="1"/>
          <p:nvPr/>
        </p:nvSpPr>
        <p:spPr>
          <a:xfrm>
            <a:off x="457200" y="1785960"/>
            <a:ext cx="8229240" cy="4339800"/>
          </a:xfrm>
          <a:prstGeom prst="rect">
            <a:avLst/>
          </a:prstGeom>
        </p:spPr>
        <p:txBody>
          <a:bodyPr bIns="45000" lIns="90000" rIns="90000" tIns="45000"/>
          <a:p>
            <a:pPr>
              <a:lnSpc>
                <a:spcPct val="100000"/>
              </a:lnSpc>
              <a:buFont typeface="Arial"/>
              <a:buChar char="•"/>
            </a:pPr>
            <a:r>
              <a:rPr b="1" lang="en-US" sz="3200">
                <a:solidFill>
                  <a:srgbClr val="376092"/>
                </a:solidFill>
                <a:latin typeface="Calibri"/>
              </a:rPr>
              <a:t>Timeliness: </a:t>
            </a:r>
            <a:r>
              <a:rPr lang="en-US" sz="3200">
                <a:solidFill>
                  <a:srgbClr val="376092"/>
                </a:solidFill>
                <a:latin typeface="Calibri"/>
              </a:rPr>
              <a:t>Difficulties in meeting stated release dates on Advance Release Calendar</a:t>
            </a:r>
            <a:endParaRPr/>
          </a:p>
          <a:p>
            <a:pPr>
              <a:lnSpc>
                <a:spcPct val="100000"/>
              </a:lnSpc>
              <a:buFont typeface="Arial"/>
              <a:buChar char="•"/>
            </a:pPr>
            <a:r>
              <a:rPr b="1" lang="en-US" sz="3200">
                <a:solidFill>
                  <a:srgbClr val="376092"/>
                </a:solidFill>
                <a:latin typeface="Calibri"/>
              </a:rPr>
              <a:t>Anticipating user needs: </a:t>
            </a:r>
            <a:r>
              <a:rPr lang="en-US" sz="3200">
                <a:solidFill>
                  <a:srgbClr val="376092"/>
                </a:solidFill>
                <a:latin typeface="Calibri"/>
              </a:rPr>
              <a:t>At times falling into the trap of producing and releasing statistics according to what has been done in the past rather than according to evolving user needs.</a:t>
            </a:r>
            <a:endParaRPr/>
          </a:p>
          <a:p>
            <a:pPr>
              <a:lnSpc>
                <a:spcPct val="100000"/>
              </a:lnSpc>
              <a:buFont typeface="Arial"/>
              <a:buChar char="•"/>
            </a:pPr>
            <a:r>
              <a:rPr b="1" lang="en-US" sz="3200">
                <a:solidFill>
                  <a:srgbClr val="376092"/>
                </a:solidFill>
                <a:latin typeface="Calibri"/>
              </a:rPr>
              <a:t>Outdated statistics:</a:t>
            </a:r>
            <a:r>
              <a:rPr lang="en-US" sz="3200">
                <a:solidFill>
                  <a:srgbClr val="376092"/>
                </a:solidFill>
                <a:latin typeface="Calibri"/>
              </a:rPr>
              <a:t> Some data not sufficiently current to satisfy users’ needs</a:t>
            </a:r>
            <a:endParaRPr/>
          </a:p>
          <a:p>
            <a:pPr>
              <a:lnSpc>
                <a:spcPct val="100000"/>
              </a:lnSpc>
            </a:pPr>
            <a:endParaRPr/>
          </a:p>
        </p:txBody>
      </p:sp>
    </p:spTree>
  </p:cSld>
  <p:timing>
    <p:tnLst>
      <p:par>
        <p:cTn dur="indefinite" id="173" nodeType="tmRoot" restart="never">
          <p:childTnLst>
            <p:seq>
              <p:cTn dur="indefinite" id="174" nodeType="mainSeq">
                <p:childTnLst>
                  <p:par>
                    <p:cTn fill="hold" id="175">
                      <p:stCondLst>
                        <p:cond delay="indefinite"/>
                      </p:stCondLst>
                      <p:childTnLst>
                        <p:par>
                          <p:cTn fill="hold" id="176">
                            <p:stCondLst>
                              <p:cond delay="0"/>
                            </p:stCondLst>
                            <p:childTnLst>
                              <p:par>
                                <p:cTn fill="hold" id="177" nodeType="clickEffect" presetClass="entr" presetID="22" presetSubtype="4">
                                  <p:stCondLst>
                                    <p:cond delay="0"/>
                                  </p:stCondLst>
                                  <p:childTnLst>
                                    <p:set>
                                      <p:cBhvr>
                                        <p:cTn dur="1" fill="hold" id="178">
                                          <p:stCondLst>
                                            <p:cond delay="0"/>
                                          </p:stCondLst>
                                        </p:cTn>
                                        <p:tgtEl>
                                          <p:spTgt spid="96">
                                            <p:txEl>
                                              <p:pRg end="85" st="0"/>
                                            </p:txEl>
                                          </p:spTgt>
                                        </p:tgtEl>
                                        <p:attrNameLst>
                                          <p:attrName>style.visibility</p:attrName>
                                        </p:attrNameLst>
                                      </p:cBhvr>
                                      <p:to>
                                        <p:strVal val="visible"/>
                                      </p:to>
                                    </p:set>
                                    <p:animEffect filter="wipe(down)" transition="out">
                                      <p:cBhvr additive="repl">
                                        <p:cTn dur="500" fill="freeze" id="179"/>
                                        <p:tgtEl>
                                          <p:spTgt spid="96">
                                            <p:txEl>
                                              <p:pRg end="85" st="0"/>
                                            </p:txEl>
                                          </p:spTgt>
                                        </p:tgtEl>
                                      </p:cBhvr>
                                    </p:animEffect>
                                  </p:childTnLst>
                                </p:cTn>
                              </p:par>
                            </p:childTnLst>
                          </p:cTn>
                        </p:par>
                      </p:childTnLst>
                    </p:cTn>
                  </p:par>
                  <p:par>
                    <p:cTn fill="hold" id="180">
                      <p:stCondLst>
                        <p:cond delay="indefinite"/>
                      </p:stCondLst>
                      <p:childTnLst>
                        <p:par>
                          <p:cTn fill="hold" id="181">
                            <p:stCondLst>
                              <p:cond delay="0"/>
                            </p:stCondLst>
                            <p:childTnLst>
                              <p:par>
                                <p:cTn fill="hold" id="182" nodeType="clickEffect" presetClass="entr" presetID="22" presetSubtype="4">
                                  <p:stCondLst>
                                    <p:cond delay="0"/>
                                  </p:stCondLst>
                                  <p:childTnLst>
                                    <p:set>
                                      <p:cBhvr>
                                        <p:cTn dur="1" fill="hold" id="183">
                                          <p:stCondLst>
                                            <p:cond delay="0"/>
                                          </p:stCondLst>
                                        </p:cTn>
                                        <p:tgtEl>
                                          <p:spTgt spid="96">
                                            <p:txEl>
                                              <p:pRg end="269" st="85"/>
                                            </p:txEl>
                                          </p:spTgt>
                                        </p:tgtEl>
                                        <p:attrNameLst>
                                          <p:attrName>style.visibility</p:attrName>
                                        </p:attrNameLst>
                                      </p:cBhvr>
                                      <p:to>
                                        <p:strVal val="visible"/>
                                      </p:to>
                                    </p:set>
                                    <p:animEffect filter="wipe(down)" transition="out">
                                      <p:cBhvr additive="repl">
                                        <p:cTn dur="500" fill="freeze" id="184"/>
                                        <p:tgtEl>
                                          <p:spTgt spid="96">
                                            <p:txEl>
                                              <p:pRg end="269" st="85"/>
                                            </p:txEl>
                                          </p:spTgt>
                                        </p:tgtEl>
                                      </p:cBhvr>
                                    </p:animEffect>
                                  </p:childTnLst>
                                </p:cTn>
                              </p:par>
                            </p:childTnLst>
                          </p:cTn>
                        </p:par>
                      </p:childTnLst>
                    </p:cTn>
                  </p:par>
                  <p:par>
                    <p:cTn fill="hold" id="185">
                      <p:stCondLst>
                        <p:cond delay="indefinite"/>
                      </p:stCondLst>
                      <p:childTnLst>
                        <p:par>
                          <p:cTn fill="hold" id="186">
                            <p:stCondLst>
                              <p:cond delay="0"/>
                            </p:stCondLst>
                            <p:childTnLst>
                              <p:par>
                                <p:cTn fill="hold" id="187" nodeType="clickEffect" presetClass="entr" presetID="22" presetSubtype="4">
                                  <p:stCondLst>
                                    <p:cond delay="0"/>
                                  </p:stCondLst>
                                  <p:childTnLst>
                                    <p:set>
                                      <p:cBhvr>
                                        <p:cTn dur="1" fill="hold" id="188">
                                          <p:stCondLst>
                                            <p:cond delay="0"/>
                                          </p:stCondLst>
                                        </p:cTn>
                                        <p:tgtEl>
                                          <p:spTgt spid="96">
                                            <p:txEl>
                                              <p:pRg end="349" st="269"/>
                                            </p:txEl>
                                          </p:spTgt>
                                        </p:tgtEl>
                                        <p:attrNameLst>
                                          <p:attrName>style.visibility</p:attrName>
                                        </p:attrNameLst>
                                      </p:cBhvr>
                                      <p:to>
                                        <p:strVal val="visible"/>
                                      </p:to>
                                    </p:set>
                                    <p:animEffect filter="wipe(down)" transition="out">
                                      <p:cBhvr additive="repl">
                                        <p:cTn dur="500" fill="freeze" id="189"/>
                                        <p:tgtEl>
                                          <p:spTgt spid="96">
                                            <p:txEl>
                                              <p:pRg end="349" st="269"/>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